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60" r:id="rId4"/>
    <p:sldId id="269" r:id="rId5"/>
    <p:sldId id="279" r:id="rId6"/>
    <p:sldId id="271" r:id="rId7"/>
    <p:sldId id="281" r:id="rId8"/>
    <p:sldId id="275" r:id="rId9"/>
    <p:sldId id="283" r:id="rId10"/>
    <p:sldId id="274" r:id="rId11"/>
    <p:sldId id="282" r:id="rId12"/>
    <p:sldId id="278" r:id="rId13"/>
    <p:sldId id="268" r:id="rId14"/>
    <p:sldId id="280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9EF2EE"/>
    <a:srgbClr val="08AC89"/>
    <a:srgbClr val="CCECFF"/>
    <a:srgbClr val="345566"/>
    <a:srgbClr val="006600"/>
    <a:srgbClr val="99FDAE"/>
    <a:srgbClr val="660874"/>
    <a:srgbClr val="5C307D"/>
    <a:srgbClr val="FE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52" autoAdjust="0"/>
    <p:restoredTop sz="96311" autoAdjust="0"/>
  </p:normalViewPr>
  <p:slideViewPr>
    <p:cSldViewPr snapToGrid="0" snapToObjects="1">
      <p:cViewPr varScale="1">
        <p:scale>
          <a:sx n="85" d="100"/>
          <a:sy n="85" d="100"/>
        </p:scale>
        <p:origin x="64" y="6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24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501499-DEAE-41C4-B573-4BFB0A38668A}" type="doc">
      <dgm:prSet loTypeId="urn:microsoft.com/office/officeart/2005/8/layout/hProcess7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C38C7003-84D8-4796-85BB-8A05CF2742B3}">
      <dgm:prSet phldrT="[文本]"/>
      <dgm:spPr>
        <a:gradFill rotWithShape="0">
          <a:gsLst>
            <a:gs pos="0">
              <a:srgbClr val="99CCFF"/>
            </a:gs>
            <a:gs pos="35000">
              <a:schemeClr val="accent1">
                <a:lumMod val="0"/>
                <a:lumOff val="100000"/>
              </a:schemeClr>
            </a:gs>
            <a:gs pos="100000">
              <a:srgbClr val="99CCFF"/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altLang="zh-CN" b="1" dirty="0"/>
            <a:t>1.5°C</a:t>
          </a:r>
          <a:endParaRPr lang="zh-CN" altLang="en-US" b="1" dirty="0"/>
        </a:p>
      </dgm:t>
    </dgm:pt>
    <dgm:pt modelId="{0B34888A-CB51-472D-BEAD-60AC87744617}" type="parTrans" cxnId="{88171FC8-6990-45D6-BB35-FCEC354933C5}">
      <dgm:prSet/>
      <dgm:spPr/>
      <dgm:t>
        <a:bodyPr/>
        <a:lstStyle/>
        <a:p>
          <a:endParaRPr lang="zh-CN" altLang="en-US"/>
        </a:p>
      </dgm:t>
    </dgm:pt>
    <dgm:pt modelId="{91197818-FE78-4C27-91B3-FF28D8F2C87D}" type="sibTrans" cxnId="{88171FC8-6990-45D6-BB35-FCEC354933C5}">
      <dgm:prSet/>
      <dgm:spPr/>
      <dgm:t>
        <a:bodyPr/>
        <a:lstStyle/>
        <a:p>
          <a:endParaRPr lang="zh-CN" altLang="en-US"/>
        </a:p>
      </dgm:t>
    </dgm:pt>
    <dgm:pt modelId="{AA0796E8-C835-43FA-A303-9E35D3985BDC}">
      <dgm:prSet phldrT="[文本]"/>
      <dgm:spPr/>
      <dgm:t>
        <a:bodyPr/>
        <a:lstStyle/>
        <a:p>
          <a:r>
            <a:rPr lang="zh-CN" altLang="en-US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在升温</a:t>
          </a:r>
          <a:r>
            <a:rPr lang="en-US" altLang="en-US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&lt;=1.5</a:t>
          </a:r>
          <a:r>
            <a:rPr lang="zh-CN" altLang="en-US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时，北极夏季海冰可能维持</a:t>
          </a:r>
        </a:p>
      </dgm:t>
    </dgm:pt>
    <dgm:pt modelId="{C29D289F-E80D-4E61-9205-F84EE6D1FB86}" type="parTrans" cxnId="{A119FAC0-6EAA-4526-B222-54E018A79746}">
      <dgm:prSet/>
      <dgm:spPr/>
      <dgm:t>
        <a:bodyPr/>
        <a:lstStyle/>
        <a:p>
          <a:endParaRPr lang="zh-CN" altLang="en-US"/>
        </a:p>
      </dgm:t>
    </dgm:pt>
    <dgm:pt modelId="{EF07D143-4A85-4DC9-A027-C62E487188A7}" type="sibTrans" cxnId="{A119FAC0-6EAA-4526-B222-54E018A79746}">
      <dgm:prSet/>
      <dgm:spPr/>
      <dgm:t>
        <a:bodyPr/>
        <a:lstStyle/>
        <a:p>
          <a:endParaRPr lang="zh-CN" altLang="en-US"/>
        </a:p>
      </dgm:t>
    </dgm:pt>
    <dgm:pt modelId="{D5963F6A-C105-4247-B959-733DF3C9254F}">
      <dgm:prSet phldrT="[文本]"/>
      <dgm:spPr>
        <a:gradFill rotWithShape="0">
          <a:gsLst>
            <a:gs pos="0">
              <a:srgbClr val="9EF2EE"/>
            </a:gs>
            <a:gs pos="35000">
              <a:schemeClr val="accent1">
                <a:lumMod val="0"/>
                <a:lumOff val="100000"/>
              </a:schemeClr>
            </a:gs>
            <a:gs pos="100000">
              <a:srgbClr val="99CCFF"/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altLang="zh-CN" b="1" dirty="0"/>
            <a:t>.2.0°C</a:t>
          </a:r>
          <a:endParaRPr lang="zh-CN" altLang="en-US" b="1" dirty="0"/>
        </a:p>
      </dgm:t>
    </dgm:pt>
    <dgm:pt modelId="{BA0E97EA-9B79-4697-83C1-76ADA68A0579}" type="parTrans" cxnId="{7248E005-D067-4163-8853-433AE54FEA24}">
      <dgm:prSet/>
      <dgm:spPr/>
      <dgm:t>
        <a:bodyPr/>
        <a:lstStyle/>
        <a:p>
          <a:endParaRPr lang="zh-CN" altLang="en-US"/>
        </a:p>
      </dgm:t>
    </dgm:pt>
    <dgm:pt modelId="{C34C553F-2A09-40A9-A4AF-986D4A2CB5A4}" type="sibTrans" cxnId="{7248E005-D067-4163-8853-433AE54FEA24}">
      <dgm:prSet/>
      <dgm:spPr/>
      <dgm:t>
        <a:bodyPr/>
        <a:lstStyle/>
        <a:p>
          <a:endParaRPr lang="zh-CN" altLang="en-US"/>
        </a:p>
      </dgm:t>
    </dgm:pt>
    <dgm:pt modelId="{2FF17936-595B-4760-8370-161D49595714}">
      <dgm:prSet phldrT="[文本]"/>
      <dgm:spPr/>
      <dgm:t>
        <a:bodyPr/>
        <a:lstStyle/>
        <a:p>
          <a:r>
            <a:rPr lang="zh-CN" altLang="en-US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在升温</a:t>
          </a:r>
          <a:r>
            <a:rPr lang="en-US" altLang="en-US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1.5-2℃</a:t>
          </a:r>
          <a:r>
            <a:rPr lang="zh-CN" altLang="en-US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时，夏季北极无冰的风险约为气温升高</a:t>
          </a:r>
          <a:r>
            <a:rPr lang="en-US" altLang="en-US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50%</a:t>
          </a:r>
          <a:r>
            <a:rPr lang="zh-CN" altLang="en-US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或更高</a:t>
          </a:r>
        </a:p>
      </dgm:t>
    </dgm:pt>
    <dgm:pt modelId="{47085C58-C2C1-4DB0-8AE2-50C0A31BA02B}" type="parTrans" cxnId="{5C1007A4-22F6-4069-BA56-81E95532B0ED}">
      <dgm:prSet/>
      <dgm:spPr/>
      <dgm:t>
        <a:bodyPr/>
        <a:lstStyle/>
        <a:p>
          <a:endParaRPr lang="zh-CN" altLang="en-US"/>
        </a:p>
      </dgm:t>
    </dgm:pt>
    <dgm:pt modelId="{B48BCBDD-7327-45DA-92D0-352FF49C0FA3}" type="sibTrans" cxnId="{5C1007A4-22F6-4069-BA56-81E95532B0ED}">
      <dgm:prSet/>
      <dgm:spPr/>
      <dgm:t>
        <a:bodyPr/>
        <a:lstStyle/>
        <a:p>
          <a:endParaRPr lang="zh-CN" altLang="en-US"/>
        </a:p>
      </dgm:t>
    </dgm:pt>
    <dgm:pt modelId="{17EFC200-EAB0-470E-B651-1E7676C56E97}">
      <dgm:prSet/>
      <dgm:spPr/>
      <dgm:t>
        <a:bodyPr/>
        <a:lstStyle/>
        <a:p>
          <a:r>
            <a:rPr lang="zh-CN" altLang="en-US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在适宜气候条件下海冰变化可逆恢复</a:t>
          </a:r>
        </a:p>
      </dgm:t>
    </dgm:pt>
    <dgm:pt modelId="{E927774C-8E11-4C71-8A70-1B9556E685A1}" type="parTrans" cxnId="{78165EDC-1858-423F-AFBB-E901E627E869}">
      <dgm:prSet/>
      <dgm:spPr/>
      <dgm:t>
        <a:bodyPr/>
        <a:lstStyle/>
        <a:p>
          <a:endParaRPr lang="zh-CN" altLang="en-US"/>
        </a:p>
      </dgm:t>
    </dgm:pt>
    <dgm:pt modelId="{5E5B61F8-C051-4A49-9A5A-CE95F1AC2ABA}" type="sibTrans" cxnId="{78165EDC-1858-423F-AFBB-E901E627E869}">
      <dgm:prSet/>
      <dgm:spPr/>
      <dgm:t>
        <a:bodyPr/>
        <a:lstStyle/>
        <a:p>
          <a:endParaRPr lang="zh-CN" altLang="en-US"/>
        </a:p>
      </dgm:t>
    </dgm:pt>
    <dgm:pt modelId="{EEBE4D64-DDC8-4836-AF07-A78EE7ABC078}">
      <dgm:prSet phldrT="[文本]"/>
      <dgm:spPr/>
      <dgm:t>
        <a:bodyPr/>
        <a:lstStyle/>
        <a:p>
          <a:r>
            <a:rPr lang="zh-CN" altLang="en-US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适宜气候条件下海冰变化可逆恢复</a:t>
          </a:r>
        </a:p>
      </dgm:t>
    </dgm:pt>
    <dgm:pt modelId="{37D14D54-AB7F-4C9A-B3C9-639B135AA895}" type="parTrans" cxnId="{32F6346D-467F-49E7-BF4C-71C49FAD3C41}">
      <dgm:prSet/>
      <dgm:spPr/>
      <dgm:t>
        <a:bodyPr/>
        <a:lstStyle/>
        <a:p>
          <a:endParaRPr lang="zh-CN" altLang="en-US"/>
        </a:p>
      </dgm:t>
    </dgm:pt>
    <dgm:pt modelId="{771C3476-C89C-49A9-BB19-86292DC6DCCE}" type="sibTrans" cxnId="{32F6346D-467F-49E7-BF4C-71C49FAD3C41}">
      <dgm:prSet/>
      <dgm:spPr/>
      <dgm:t>
        <a:bodyPr/>
        <a:lstStyle/>
        <a:p>
          <a:endParaRPr lang="zh-CN" altLang="en-US"/>
        </a:p>
      </dgm:t>
    </dgm:pt>
    <dgm:pt modelId="{7986C588-93EF-4ACA-A682-F7329107A490}" type="pres">
      <dgm:prSet presAssocID="{BB501499-DEAE-41C4-B573-4BFB0A38668A}" presName="Name0" presStyleCnt="0">
        <dgm:presLayoutVars>
          <dgm:dir/>
          <dgm:animLvl val="lvl"/>
          <dgm:resizeHandles val="exact"/>
        </dgm:presLayoutVars>
      </dgm:prSet>
      <dgm:spPr/>
    </dgm:pt>
    <dgm:pt modelId="{F1577B2A-3003-4E00-A088-621E66465D60}" type="pres">
      <dgm:prSet presAssocID="{C38C7003-84D8-4796-85BB-8A05CF2742B3}" presName="compositeNode" presStyleCnt="0">
        <dgm:presLayoutVars>
          <dgm:bulletEnabled val="1"/>
        </dgm:presLayoutVars>
      </dgm:prSet>
      <dgm:spPr/>
    </dgm:pt>
    <dgm:pt modelId="{6095B6C5-0616-41D4-B4D3-8C4FC5E40E89}" type="pres">
      <dgm:prSet presAssocID="{C38C7003-84D8-4796-85BB-8A05CF2742B3}" presName="bgRect" presStyleLbl="node1" presStyleIdx="0" presStyleCnt="2" custLinFactNeighborX="-549"/>
      <dgm:spPr/>
    </dgm:pt>
    <dgm:pt modelId="{54B8B01E-722F-4E8E-AE06-E299B2FCED2C}" type="pres">
      <dgm:prSet presAssocID="{C38C7003-84D8-4796-85BB-8A05CF2742B3}" presName="parentNode" presStyleLbl="node1" presStyleIdx="0" presStyleCnt="2">
        <dgm:presLayoutVars>
          <dgm:chMax val="0"/>
          <dgm:bulletEnabled val="1"/>
        </dgm:presLayoutVars>
      </dgm:prSet>
      <dgm:spPr/>
    </dgm:pt>
    <dgm:pt modelId="{55D1EE35-D315-4B89-8F9A-38F653870ECD}" type="pres">
      <dgm:prSet presAssocID="{C38C7003-84D8-4796-85BB-8A05CF2742B3}" presName="childNode" presStyleLbl="node1" presStyleIdx="0" presStyleCnt="2">
        <dgm:presLayoutVars>
          <dgm:bulletEnabled val="1"/>
        </dgm:presLayoutVars>
      </dgm:prSet>
      <dgm:spPr/>
    </dgm:pt>
    <dgm:pt modelId="{A5BDF0A3-3A94-41AE-B400-B987EE1542C5}" type="pres">
      <dgm:prSet presAssocID="{91197818-FE78-4C27-91B3-FF28D8F2C87D}" presName="hSp" presStyleCnt="0"/>
      <dgm:spPr/>
    </dgm:pt>
    <dgm:pt modelId="{B4CB5B24-F156-4489-B43C-E92926D4895E}" type="pres">
      <dgm:prSet presAssocID="{91197818-FE78-4C27-91B3-FF28D8F2C87D}" presName="vProcSp" presStyleCnt="0"/>
      <dgm:spPr/>
    </dgm:pt>
    <dgm:pt modelId="{60B87F3B-415F-42AE-8553-5CD294F0B64D}" type="pres">
      <dgm:prSet presAssocID="{91197818-FE78-4C27-91B3-FF28D8F2C87D}" presName="vSp1" presStyleCnt="0"/>
      <dgm:spPr/>
    </dgm:pt>
    <dgm:pt modelId="{BBA87FC3-2804-4357-84AA-61507EA18A9C}" type="pres">
      <dgm:prSet presAssocID="{91197818-FE78-4C27-91B3-FF28D8F2C87D}" presName="simulatedConn" presStyleLbl="solidFgAcc1" presStyleIdx="0" presStyleCnt="1" custAng="16200000" custScaleX="195148" custScaleY="141059" custLinFactNeighborX="-10719" custLinFactNeighborY="8052"/>
      <dgm:spPr>
        <a:prstGeom prst="rightArrow">
          <a:avLst/>
        </a:prstGeom>
        <a:gradFill rotWithShape="0">
          <a:gsLst>
            <a:gs pos="0">
              <a:srgbClr val="9EF2EE">
                <a:alpha val="89804"/>
              </a:srgbClr>
            </a:gs>
            <a:gs pos="100000">
              <a:srgbClr val="00B0F0"/>
            </a:gs>
          </a:gsLst>
        </a:gradFill>
      </dgm:spPr>
    </dgm:pt>
    <dgm:pt modelId="{B015810A-29DE-40EF-9E19-3B6C9ABC32AC}" type="pres">
      <dgm:prSet presAssocID="{91197818-FE78-4C27-91B3-FF28D8F2C87D}" presName="vSp2" presStyleCnt="0"/>
      <dgm:spPr/>
    </dgm:pt>
    <dgm:pt modelId="{29962F9C-ECB0-47C6-8AF8-7ED948701A68}" type="pres">
      <dgm:prSet presAssocID="{91197818-FE78-4C27-91B3-FF28D8F2C87D}" presName="sibTrans" presStyleCnt="0"/>
      <dgm:spPr/>
    </dgm:pt>
    <dgm:pt modelId="{71638BE2-8722-43A1-9A62-474673417661}" type="pres">
      <dgm:prSet presAssocID="{D5963F6A-C105-4247-B959-733DF3C9254F}" presName="compositeNode" presStyleCnt="0">
        <dgm:presLayoutVars>
          <dgm:bulletEnabled val="1"/>
        </dgm:presLayoutVars>
      </dgm:prSet>
      <dgm:spPr/>
    </dgm:pt>
    <dgm:pt modelId="{70F3AB19-BD39-4612-BB08-EA207F574638}" type="pres">
      <dgm:prSet presAssocID="{D5963F6A-C105-4247-B959-733DF3C9254F}" presName="bgRect" presStyleLbl="node1" presStyleIdx="1" presStyleCnt="2" custLinFactNeighborX="-1451"/>
      <dgm:spPr/>
    </dgm:pt>
    <dgm:pt modelId="{ABF9675F-3BD7-4A0A-831A-0D5690E99301}" type="pres">
      <dgm:prSet presAssocID="{D5963F6A-C105-4247-B959-733DF3C9254F}" presName="parentNode" presStyleLbl="node1" presStyleIdx="1" presStyleCnt="2">
        <dgm:presLayoutVars>
          <dgm:chMax val="0"/>
          <dgm:bulletEnabled val="1"/>
        </dgm:presLayoutVars>
      </dgm:prSet>
      <dgm:spPr/>
    </dgm:pt>
    <dgm:pt modelId="{3AC27430-8890-4DA5-9B6D-BA43EAAE7C4A}" type="pres">
      <dgm:prSet presAssocID="{D5963F6A-C105-4247-B959-733DF3C9254F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7248E005-D067-4163-8853-433AE54FEA24}" srcId="{BB501499-DEAE-41C4-B573-4BFB0A38668A}" destId="{D5963F6A-C105-4247-B959-733DF3C9254F}" srcOrd="1" destOrd="0" parTransId="{BA0E97EA-9B79-4697-83C1-76ADA68A0579}" sibTransId="{C34C553F-2A09-40A9-A4AF-986D4A2CB5A4}"/>
    <dgm:cxn modelId="{795BB511-6116-474A-A45B-8B7D6D14516E}" type="presOf" srcId="{C38C7003-84D8-4796-85BB-8A05CF2742B3}" destId="{54B8B01E-722F-4E8E-AE06-E299B2FCED2C}" srcOrd="1" destOrd="0" presId="urn:microsoft.com/office/officeart/2005/8/layout/hProcess7"/>
    <dgm:cxn modelId="{E0E2C214-BA47-4108-9EAB-C96DB9D5DACF}" type="presOf" srcId="{2FF17936-595B-4760-8370-161D49595714}" destId="{3AC27430-8890-4DA5-9B6D-BA43EAAE7C4A}" srcOrd="0" destOrd="0" presId="urn:microsoft.com/office/officeart/2005/8/layout/hProcess7"/>
    <dgm:cxn modelId="{53CEE628-4AEA-41C2-A84B-651A2460F336}" type="presOf" srcId="{D5963F6A-C105-4247-B959-733DF3C9254F}" destId="{ABF9675F-3BD7-4A0A-831A-0D5690E99301}" srcOrd="1" destOrd="0" presId="urn:microsoft.com/office/officeart/2005/8/layout/hProcess7"/>
    <dgm:cxn modelId="{936BD244-2214-4AB7-BC57-DFC310405FC9}" type="presOf" srcId="{AA0796E8-C835-43FA-A303-9E35D3985BDC}" destId="{55D1EE35-D315-4B89-8F9A-38F653870ECD}" srcOrd="0" destOrd="0" presId="urn:microsoft.com/office/officeart/2005/8/layout/hProcess7"/>
    <dgm:cxn modelId="{32F6346D-467F-49E7-BF4C-71C49FAD3C41}" srcId="{D5963F6A-C105-4247-B959-733DF3C9254F}" destId="{EEBE4D64-DDC8-4836-AF07-A78EE7ABC078}" srcOrd="1" destOrd="0" parTransId="{37D14D54-AB7F-4C9A-B3C9-639B135AA895}" sibTransId="{771C3476-C89C-49A9-BB19-86292DC6DCCE}"/>
    <dgm:cxn modelId="{FCB56975-AD9C-4425-9743-0893A2F7F14C}" type="presOf" srcId="{17EFC200-EAB0-470E-B651-1E7676C56E97}" destId="{55D1EE35-D315-4B89-8F9A-38F653870ECD}" srcOrd="0" destOrd="1" presId="urn:microsoft.com/office/officeart/2005/8/layout/hProcess7"/>
    <dgm:cxn modelId="{5C1007A4-22F6-4069-BA56-81E95532B0ED}" srcId="{D5963F6A-C105-4247-B959-733DF3C9254F}" destId="{2FF17936-595B-4760-8370-161D49595714}" srcOrd="0" destOrd="0" parTransId="{47085C58-C2C1-4DB0-8AE2-50C0A31BA02B}" sibTransId="{B48BCBDD-7327-45DA-92D0-352FF49C0FA3}"/>
    <dgm:cxn modelId="{5FE7B0BC-36E7-4021-A340-EBF7D32478B3}" type="presOf" srcId="{C38C7003-84D8-4796-85BB-8A05CF2742B3}" destId="{6095B6C5-0616-41D4-B4D3-8C4FC5E40E89}" srcOrd="0" destOrd="0" presId="urn:microsoft.com/office/officeart/2005/8/layout/hProcess7"/>
    <dgm:cxn modelId="{A119FAC0-6EAA-4526-B222-54E018A79746}" srcId="{C38C7003-84D8-4796-85BB-8A05CF2742B3}" destId="{AA0796E8-C835-43FA-A303-9E35D3985BDC}" srcOrd="0" destOrd="0" parTransId="{C29D289F-E80D-4E61-9205-F84EE6D1FB86}" sibTransId="{EF07D143-4A85-4DC9-A027-C62E487188A7}"/>
    <dgm:cxn modelId="{88171FC8-6990-45D6-BB35-FCEC354933C5}" srcId="{BB501499-DEAE-41C4-B573-4BFB0A38668A}" destId="{C38C7003-84D8-4796-85BB-8A05CF2742B3}" srcOrd="0" destOrd="0" parTransId="{0B34888A-CB51-472D-BEAD-60AC87744617}" sibTransId="{91197818-FE78-4C27-91B3-FF28D8F2C87D}"/>
    <dgm:cxn modelId="{78165EDC-1858-423F-AFBB-E901E627E869}" srcId="{C38C7003-84D8-4796-85BB-8A05CF2742B3}" destId="{17EFC200-EAB0-470E-B651-1E7676C56E97}" srcOrd="1" destOrd="0" parTransId="{E927774C-8E11-4C71-8A70-1B9556E685A1}" sibTransId="{5E5B61F8-C051-4A49-9A5A-CE95F1AC2ABA}"/>
    <dgm:cxn modelId="{863F84E3-2C94-4BA4-96CF-2E164717FA60}" type="presOf" srcId="{BB501499-DEAE-41C4-B573-4BFB0A38668A}" destId="{7986C588-93EF-4ACA-A682-F7329107A490}" srcOrd="0" destOrd="0" presId="urn:microsoft.com/office/officeart/2005/8/layout/hProcess7"/>
    <dgm:cxn modelId="{D15C27E7-FA3A-46AE-B6D8-F5713DDCFD0C}" type="presOf" srcId="{D5963F6A-C105-4247-B959-733DF3C9254F}" destId="{70F3AB19-BD39-4612-BB08-EA207F574638}" srcOrd="0" destOrd="0" presId="urn:microsoft.com/office/officeart/2005/8/layout/hProcess7"/>
    <dgm:cxn modelId="{0F3CD0EA-6625-4730-82F9-95ED4CA345D9}" type="presOf" srcId="{EEBE4D64-DDC8-4836-AF07-A78EE7ABC078}" destId="{3AC27430-8890-4DA5-9B6D-BA43EAAE7C4A}" srcOrd="0" destOrd="1" presId="urn:microsoft.com/office/officeart/2005/8/layout/hProcess7"/>
    <dgm:cxn modelId="{39997A51-08C4-47E9-AA4C-F7F0E6AE1375}" type="presParOf" srcId="{7986C588-93EF-4ACA-A682-F7329107A490}" destId="{F1577B2A-3003-4E00-A088-621E66465D60}" srcOrd="0" destOrd="0" presId="urn:microsoft.com/office/officeart/2005/8/layout/hProcess7"/>
    <dgm:cxn modelId="{AED4F6F6-E6F7-4043-B043-A7B1215444E7}" type="presParOf" srcId="{F1577B2A-3003-4E00-A088-621E66465D60}" destId="{6095B6C5-0616-41D4-B4D3-8C4FC5E40E89}" srcOrd="0" destOrd="0" presId="urn:microsoft.com/office/officeart/2005/8/layout/hProcess7"/>
    <dgm:cxn modelId="{78296441-C1AD-4FA0-8F68-EA911741B4B9}" type="presParOf" srcId="{F1577B2A-3003-4E00-A088-621E66465D60}" destId="{54B8B01E-722F-4E8E-AE06-E299B2FCED2C}" srcOrd="1" destOrd="0" presId="urn:microsoft.com/office/officeart/2005/8/layout/hProcess7"/>
    <dgm:cxn modelId="{2537FA7A-A286-4FD0-887F-7599AB6CF577}" type="presParOf" srcId="{F1577B2A-3003-4E00-A088-621E66465D60}" destId="{55D1EE35-D315-4B89-8F9A-38F653870ECD}" srcOrd="2" destOrd="0" presId="urn:microsoft.com/office/officeart/2005/8/layout/hProcess7"/>
    <dgm:cxn modelId="{11424182-72B1-4946-8983-C4E0D252EA8C}" type="presParOf" srcId="{7986C588-93EF-4ACA-A682-F7329107A490}" destId="{A5BDF0A3-3A94-41AE-B400-B987EE1542C5}" srcOrd="1" destOrd="0" presId="urn:microsoft.com/office/officeart/2005/8/layout/hProcess7"/>
    <dgm:cxn modelId="{D3090FE4-0A0D-419A-A823-6BBA953034BF}" type="presParOf" srcId="{7986C588-93EF-4ACA-A682-F7329107A490}" destId="{B4CB5B24-F156-4489-B43C-E92926D4895E}" srcOrd="2" destOrd="0" presId="urn:microsoft.com/office/officeart/2005/8/layout/hProcess7"/>
    <dgm:cxn modelId="{E76865BB-4F34-4DA3-B63A-B5FBA27828CF}" type="presParOf" srcId="{B4CB5B24-F156-4489-B43C-E92926D4895E}" destId="{60B87F3B-415F-42AE-8553-5CD294F0B64D}" srcOrd="0" destOrd="0" presId="urn:microsoft.com/office/officeart/2005/8/layout/hProcess7"/>
    <dgm:cxn modelId="{6CD85A73-C112-4B4D-B95E-219FCA9DFBAB}" type="presParOf" srcId="{B4CB5B24-F156-4489-B43C-E92926D4895E}" destId="{BBA87FC3-2804-4357-84AA-61507EA18A9C}" srcOrd="1" destOrd="0" presId="urn:microsoft.com/office/officeart/2005/8/layout/hProcess7"/>
    <dgm:cxn modelId="{A2B38BA9-E304-4532-8A70-A40AF88C02EB}" type="presParOf" srcId="{B4CB5B24-F156-4489-B43C-E92926D4895E}" destId="{B015810A-29DE-40EF-9E19-3B6C9ABC32AC}" srcOrd="2" destOrd="0" presId="urn:microsoft.com/office/officeart/2005/8/layout/hProcess7"/>
    <dgm:cxn modelId="{35CFC6B0-1C44-4041-BC85-D7A232A66250}" type="presParOf" srcId="{7986C588-93EF-4ACA-A682-F7329107A490}" destId="{29962F9C-ECB0-47C6-8AF8-7ED948701A68}" srcOrd="3" destOrd="0" presId="urn:microsoft.com/office/officeart/2005/8/layout/hProcess7"/>
    <dgm:cxn modelId="{2C15D27C-EC8F-4E75-9074-29C9DE30807A}" type="presParOf" srcId="{7986C588-93EF-4ACA-A682-F7329107A490}" destId="{71638BE2-8722-43A1-9A62-474673417661}" srcOrd="4" destOrd="0" presId="urn:microsoft.com/office/officeart/2005/8/layout/hProcess7"/>
    <dgm:cxn modelId="{D2654FCE-D42A-4CF9-BDA2-326C3DF0FDA6}" type="presParOf" srcId="{71638BE2-8722-43A1-9A62-474673417661}" destId="{70F3AB19-BD39-4612-BB08-EA207F574638}" srcOrd="0" destOrd="0" presId="urn:microsoft.com/office/officeart/2005/8/layout/hProcess7"/>
    <dgm:cxn modelId="{6040BF2C-24AC-400B-AEF6-E6D14CAE8035}" type="presParOf" srcId="{71638BE2-8722-43A1-9A62-474673417661}" destId="{ABF9675F-3BD7-4A0A-831A-0D5690E99301}" srcOrd="1" destOrd="0" presId="urn:microsoft.com/office/officeart/2005/8/layout/hProcess7"/>
    <dgm:cxn modelId="{10D577B7-07EA-4766-B2A6-74BCE1AE5A91}" type="presParOf" srcId="{71638BE2-8722-43A1-9A62-474673417661}" destId="{3AC27430-8890-4DA5-9B6D-BA43EAAE7C4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5B6C5-0616-41D4-B4D3-8C4FC5E40E89}">
      <dsp:nvSpPr>
        <dsp:cNvPr id="0" name=""/>
        <dsp:cNvSpPr/>
      </dsp:nvSpPr>
      <dsp:spPr>
        <a:xfrm>
          <a:off x="0" y="11816"/>
          <a:ext cx="4495861" cy="5395033"/>
        </a:xfrm>
        <a:prstGeom prst="roundRect">
          <a:avLst>
            <a:gd name="adj" fmla="val 5000"/>
          </a:avLst>
        </a:prstGeom>
        <a:gradFill rotWithShape="0">
          <a:gsLst>
            <a:gs pos="0">
              <a:srgbClr val="99CCFF"/>
            </a:gs>
            <a:gs pos="35000">
              <a:schemeClr val="accent1">
                <a:lumMod val="0"/>
                <a:lumOff val="100000"/>
              </a:schemeClr>
            </a:gs>
            <a:gs pos="100000">
              <a:srgbClr val="99CCFF"/>
            </a:gs>
          </a:gsLst>
          <a:path path="circle">
            <a:fillToRect l="50000" t="-80000" r="50000" b="18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47447" rIns="191135" bIns="0" numCol="1" spcCol="1270" anchor="t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b="1" kern="1200" dirty="0"/>
            <a:t>1.5°C</a:t>
          </a:r>
          <a:endParaRPr lang="zh-CN" altLang="en-US" sz="4300" b="1" kern="1200" dirty="0"/>
        </a:p>
      </dsp:txBody>
      <dsp:txXfrm rot="16200000">
        <a:off x="-1762377" y="1774194"/>
        <a:ext cx="4423927" cy="899172"/>
      </dsp:txXfrm>
    </dsp:sp>
    <dsp:sp modelId="{55D1EE35-D315-4B89-8F9A-38F653870ECD}">
      <dsp:nvSpPr>
        <dsp:cNvPr id="0" name=""/>
        <dsp:cNvSpPr/>
      </dsp:nvSpPr>
      <dsp:spPr>
        <a:xfrm>
          <a:off x="899172" y="11816"/>
          <a:ext cx="3349416" cy="5395033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23444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在升温</a:t>
          </a:r>
          <a:r>
            <a:rPr lang="en-US" altLang="en-US" sz="3600" kern="1200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&lt;=1.5</a:t>
          </a:r>
          <a:r>
            <a:rPr lang="zh-CN" altLang="en-US" sz="3600" kern="1200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时，北极夏季海冰可能维持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在适宜气候条件下海冰变化可逆恢复</a:t>
          </a:r>
        </a:p>
      </dsp:txBody>
      <dsp:txXfrm>
        <a:off x="899172" y="11816"/>
        <a:ext cx="3349416" cy="5395033"/>
      </dsp:txXfrm>
    </dsp:sp>
    <dsp:sp modelId="{70F3AB19-BD39-4612-BB08-EA207F574638}">
      <dsp:nvSpPr>
        <dsp:cNvPr id="0" name=""/>
        <dsp:cNvSpPr/>
      </dsp:nvSpPr>
      <dsp:spPr>
        <a:xfrm>
          <a:off x="5231891" y="11816"/>
          <a:ext cx="4495861" cy="5395033"/>
        </a:xfrm>
        <a:prstGeom prst="roundRect">
          <a:avLst>
            <a:gd name="adj" fmla="val 5000"/>
          </a:avLst>
        </a:prstGeom>
        <a:gradFill rotWithShape="0">
          <a:gsLst>
            <a:gs pos="0">
              <a:srgbClr val="9EF2EE"/>
            </a:gs>
            <a:gs pos="35000">
              <a:schemeClr val="accent1">
                <a:lumMod val="0"/>
                <a:lumOff val="100000"/>
              </a:schemeClr>
            </a:gs>
            <a:gs pos="100000">
              <a:srgbClr val="99CCFF"/>
            </a:gs>
          </a:gsLst>
          <a:path path="circle">
            <a:fillToRect l="50000" t="-80000" r="50000" b="18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47447" rIns="191135" bIns="0" numCol="1" spcCol="1270" anchor="t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b="1" kern="1200" dirty="0"/>
            <a:t>.2.0°C</a:t>
          </a:r>
          <a:endParaRPr lang="zh-CN" altLang="en-US" sz="4300" b="1" kern="1200" dirty="0"/>
        </a:p>
      </dsp:txBody>
      <dsp:txXfrm rot="16200000">
        <a:off x="3469513" y="1774194"/>
        <a:ext cx="4423927" cy="899172"/>
      </dsp:txXfrm>
    </dsp:sp>
    <dsp:sp modelId="{BBA87FC3-2804-4357-84AA-61507EA18A9C}">
      <dsp:nvSpPr>
        <dsp:cNvPr id="0" name=""/>
        <dsp:cNvSpPr/>
      </dsp:nvSpPr>
      <dsp:spPr>
        <a:xfrm>
          <a:off x="4399285" y="3895729"/>
          <a:ext cx="1054408" cy="1316037"/>
        </a:xfrm>
        <a:prstGeom prst="rightArrow">
          <a:avLst/>
        </a:prstGeom>
        <a:gradFill rotWithShape="0">
          <a:gsLst>
            <a:gs pos="0">
              <a:srgbClr val="9EF2EE">
                <a:alpha val="89804"/>
              </a:srgbClr>
            </a:gs>
            <a:gs pos="100000">
              <a:srgbClr val="00B0F0"/>
            </a:gs>
          </a:gsLst>
          <a:lin ang="5400000" scaled="1"/>
        </a:gradFill>
        <a:ln w="1270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AC27430-8890-4DA5-9B6D-BA43EAAE7C4A}">
      <dsp:nvSpPr>
        <dsp:cNvPr id="0" name=""/>
        <dsp:cNvSpPr/>
      </dsp:nvSpPr>
      <dsp:spPr>
        <a:xfrm>
          <a:off x="6131063" y="11816"/>
          <a:ext cx="3349416" cy="5395033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23444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在升温</a:t>
          </a:r>
          <a:r>
            <a:rPr lang="en-US" altLang="en-US" sz="3600" kern="1200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1.5-2℃</a:t>
          </a:r>
          <a:r>
            <a:rPr lang="zh-CN" altLang="en-US" sz="3600" kern="1200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时，夏季北极无冰的风险约为气温升高</a:t>
          </a:r>
          <a:r>
            <a:rPr lang="en-US" altLang="en-US" sz="3600" kern="1200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50%</a:t>
          </a:r>
          <a:r>
            <a:rPr lang="zh-CN" altLang="en-US" sz="3600" kern="1200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或更高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方正兰亭圆_GBK_中" panose="02000000000000000000" pitchFamily="2" charset="-122"/>
              <a:ea typeface="方正兰亭圆_GBK_中" panose="02000000000000000000" pitchFamily="2" charset="-122"/>
            </a:rPr>
            <a:t>适宜气候条件下海冰变化可逆恢复</a:t>
          </a:r>
        </a:p>
      </dsp:txBody>
      <dsp:txXfrm>
        <a:off x="6131063" y="11816"/>
        <a:ext cx="3349416" cy="5395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2FF6FBB-240E-4065-A514-8F413190D0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072CB8-234D-40E5-88A3-278E4C7D4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7950B-B200-4DBB-9366-ACFFD5C6BD2A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50EF82-C397-4483-9EAE-CE9BD6445D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AA1677-484B-49E3-B71F-1DE8F5FDBF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90E5F-6ABA-4DC3-BA53-547BBA88C9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233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51940-DB52-3B48-AABB-9C7938529E4E}" type="datetimeFigureOut">
              <a:rPr kumimoji="1" lang="zh-CN" altLang="en-US" smtClean="0"/>
              <a:t>2024/6/11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8717E-F74C-4246-A795-6577BEDC8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298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C97950C-D6EA-4491-B074-92E8F4085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b="13760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97B00C67-2A69-4CA9-93A5-40EB8764321A}"/>
              </a:ext>
            </a:extLst>
          </p:cNvPr>
          <p:cNvSpPr/>
          <p:nvPr userDrawn="1"/>
        </p:nvSpPr>
        <p:spPr>
          <a:xfrm>
            <a:off x="518052" y="1608333"/>
            <a:ext cx="11435645" cy="23234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1C919A1-7361-1F44-B599-7E9DB3DD7A32}"/>
              </a:ext>
            </a:extLst>
          </p:cNvPr>
          <p:cNvSpPr/>
          <p:nvPr userDrawn="1"/>
        </p:nvSpPr>
        <p:spPr>
          <a:xfrm>
            <a:off x="378178" y="1750294"/>
            <a:ext cx="11435645" cy="23234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7E11570-1C13-394D-8C65-136BC3D04ED2}"/>
              </a:ext>
            </a:extLst>
          </p:cNvPr>
          <p:cNvSpPr/>
          <p:nvPr userDrawn="1"/>
        </p:nvSpPr>
        <p:spPr>
          <a:xfrm>
            <a:off x="8382000" y="4155707"/>
            <a:ext cx="3431823" cy="7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5FB5F265-5FC7-B54E-AB48-4D8DA46E458F}"/>
              </a:ext>
            </a:extLst>
          </p:cNvPr>
          <p:cNvSpPr/>
          <p:nvPr userDrawn="1"/>
        </p:nvSpPr>
        <p:spPr>
          <a:xfrm>
            <a:off x="378177" y="4155707"/>
            <a:ext cx="7918756" cy="7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FE9298-60C2-9548-BC1E-E8694904B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6" y="1921565"/>
            <a:ext cx="10993549" cy="1961322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ctr">
              <a:defRPr lang="en-US" altLang="en-US" sz="36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03A73B5-4CCB-264A-803E-B46FEDFF9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4352306"/>
            <a:ext cx="10993546" cy="134099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rgbClr val="66087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046AEFE-93F1-C842-BBEF-EA6F5A8D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3"/>
            <a:ext cx="6917211" cy="365125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4442B9-FABB-420B-93FB-12F74BA450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5" y="314848"/>
            <a:ext cx="2605012" cy="86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3D8DFC4-1258-4785-9957-7D44E37FA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t="32329" b="32694"/>
          <a:stretch/>
        </p:blipFill>
        <p:spPr>
          <a:xfrm>
            <a:off x="453323" y="5141974"/>
            <a:ext cx="11282632" cy="1246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8"/>
            <a:ext cx="4708931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1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3" y="6388286"/>
            <a:ext cx="2844799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4920F8-BBB2-4B10-8728-DF13237C20AD}" type="datetime1">
              <a:rPr kumimoji="1" lang="zh-CN" altLang="en-US" smtClean="0"/>
              <a:t>2024/6/11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1" y="6388286"/>
            <a:ext cx="10525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61B65F-8A8F-4760-A8B5-8A60F1D061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0669258" y="5225819"/>
            <a:ext cx="1066697" cy="10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4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5260129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14F7-6EDB-4F78-94D9-6AE637593C25}" type="datetime1">
              <a:rPr kumimoji="1" lang="zh-CN" altLang="en-US" smtClean="0"/>
              <a:t>2024/6/11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9AFCA-0D8E-7C4B-9EE4-15258FA226B6}"/>
              </a:ext>
            </a:extLst>
          </p:cNvPr>
          <p:cNvSpPr/>
          <p:nvPr userDrawn="1"/>
        </p:nvSpPr>
        <p:spPr>
          <a:xfrm>
            <a:off x="8144933" y="436481"/>
            <a:ext cx="3657601" cy="7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3E312-E758-E548-90FC-22E1E7EC6CCE}"/>
              </a:ext>
            </a:extLst>
          </p:cNvPr>
          <p:cNvSpPr/>
          <p:nvPr userDrawn="1"/>
        </p:nvSpPr>
        <p:spPr>
          <a:xfrm>
            <a:off x="389467" y="436481"/>
            <a:ext cx="7687733" cy="7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9797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6EA8-F34F-4378-8770-E40D59A55D38}" type="datetime1">
              <a:rPr kumimoji="1" lang="zh-CN" altLang="en-US" smtClean="0"/>
              <a:t>2024/6/11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92ADC6-CE60-BE46-B46D-E72C08A6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27691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5BC0A53C-150C-A541-93A8-A5B4C7EFDD96}"/>
              </a:ext>
            </a:extLst>
          </p:cNvPr>
          <p:cNvSpPr>
            <a:spLocks noChangeAspect="1"/>
          </p:cNvSpPr>
          <p:nvPr userDrawn="1"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5F0B6C42-B8E7-1C45-A053-18F7FE5B2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49875D8-CF05-584E-A606-B0C7A6C6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" name="Vertical Title 1">
            <a:extLst>
              <a:ext uri="{FF2B5EF4-FFF2-40B4-BE49-F238E27FC236}">
                <a16:creationId xmlns:a16="http://schemas.microsoft.com/office/drawing/2014/main" id="{9D3F700B-2D07-A448-9622-360F28D96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3673" y="675726"/>
            <a:ext cx="1849692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4382C82-7A7A-4182-BCFA-28AC78882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5953" y="6463442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fld id="{81FD97B8-4E7E-4790-96B0-4F2977A54834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50DDC2-3A9E-43F3-8013-80424754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1" y="6463442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44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C91EB146-E429-F542-B185-DC14BCA9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395784-1FFC-4EBA-968C-C48656924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5953" y="618160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fld id="{6175CCB8-5816-4C34-AA88-61E9FB34038E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0A99C3A-612F-4BB0-9D8E-082FD4E02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1" y="6181607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904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2AB89F7-7C87-3347-A0CB-FCEE9D36F083}"/>
              </a:ext>
            </a:extLst>
          </p:cNvPr>
          <p:cNvSpPr>
            <a:spLocks noChangeAspect="1"/>
          </p:cNvSpPr>
          <p:nvPr userDrawn="1"/>
        </p:nvSpPr>
        <p:spPr>
          <a:xfrm>
            <a:off x="564440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727754-C851-C341-8EC8-C90F9BC7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289" y="1137355"/>
            <a:ext cx="6066519" cy="4583289"/>
          </a:xfr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57A6457-265E-454A-8DEA-AC0A1AAC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989D6D-F1B5-F54E-813A-CCB6A463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74" y="1964074"/>
            <a:ext cx="2568408" cy="29298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F5609871-59AA-714A-B688-568A52C6B22B}"/>
              </a:ext>
            </a:extLst>
          </p:cNvPr>
          <p:cNvSpPr/>
          <p:nvPr userDrawn="1"/>
        </p:nvSpPr>
        <p:spPr>
          <a:xfrm rot="5400000">
            <a:off x="2678806" y="5475222"/>
            <a:ext cx="1800000" cy="7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23D49990-DD79-AF4A-809C-C7A68D94B066}"/>
              </a:ext>
            </a:extLst>
          </p:cNvPr>
          <p:cNvSpPr/>
          <p:nvPr userDrawn="1"/>
        </p:nvSpPr>
        <p:spPr>
          <a:xfrm rot="5400000">
            <a:off x="1601532" y="2540998"/>
            <a:ext cx="3954547" cy="71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6CC333-9DA0-4A63-A39A-4B580D73B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5953" y="618160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fld id="{2B39AFF0-58E5-4C1D-92A8-15E810FA22F4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501530B-1DF1-43B4-ACD2-104715D78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1" y="6181607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4CF85C-6948-4B12-8CDA-CCC987C71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5" y="314848"/>
            <a:ext cx="2605012" cy="8641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452913-29CA-4F36-8B87-99C631581F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628368" y="680263"/>
            <a:ext cx="6000348" cy="600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59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FEC3E65-E838-4DE3-A994-047E56CA3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t="32329" b="32694"/>
          <a:stretch/>
        </p:blipFill>
        <p:spPr>
          <a:xfrm>
            <a:off x="453323" y="5141974"/>
            <a:ext cx="11282632" cy="124631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4DB8D1A-12A8-B34E-ABB0-AFDEDA44F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8C8D98C-AAE6-6D4F-8FDD-A93E2E11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20A79B4-2346-8146-8C5E-F662BBFF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2CA1721-627C-4074-986B-DE04A1940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5953" y="6407075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fld id="{6A3E9A58-6DDE-495F-AD3F-612D8FB20F3A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11FDA8-E1CD-46C7-B100-90929181A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1" y="6407075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A55E15-941D-4816-8D3D-5DF17AF770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0669258" y="5225819"/>
            <a:ext cx="1066697" cy="10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67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0C7D26-A2BB-CE43-BB2A-2808F22C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81BD1BC-CFAE-4F64-8728-836900F45C2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605953" y="618160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fld id="{EB7177B8-A937-44A1-ACB8-48FD34F424B3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7A91AAA-DB3C-489B-937F-481CB6363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8301" y="6181607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618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5155F9-0BCA-F049-9D40-4CF28F90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992FD57-AF2B-4717-B432-4CE98F91E63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605953" y="618160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fld id="{3F7261AB-64DD-451F-A9AD-BD96EE650D1E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98792E4-CC07-4A63-9D20-8EC5BC062E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58301" y="6181607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004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923A-B9E8-4662-9801-561BBBDEBF87}" type="datetime1">
              <a:rPr kumimoji="1" lang="zh-CN" altLang="en-US" smtClean="0"/>
              <a:t>2024/6/11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1502A-7294-9848-AFF1-6116ACE1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57521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3267-1EA4-4E05-A3C4-315E2B5D8FC3}" type="datetime1">
              <a:rPr kumimoji="1" lang="zh-CN" altLang="en-US" smtClean="0"/>
              <a:t>2024/6/11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5F10BF9-D5CD-1D48-BAAA-1C82ACBE3EEC}"/>
              </a:ext>
            </a:extLst>
          </p:cNvPr>
          <p:cNvSpPr/>
          <p:nvPr userDrawn="1"/>
        </p:nvSpPr>
        <p:spPr>
          <a:xfrm>
            <a:off x="8144933" y="436481"/>
            <a:ext cx="3657601" cy="7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91DCB4B-F7F0-EB42-A850-558FBD4EBF7E}"/>
              </a:ext>
            </a:extLst>
          </p:cNvPr>
          <p:cNvSpPr/>
          <p:nvPr userDrawn="1"/>
        </p:nvSpPr>
        <p:spPr>
          <a:xfrm>
            <a:off x="389467" y="436481"/>
            <a:ext cx="7687733" cy="7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9483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3267-1EA4-4E05-A3C4-315E2B5D8FC3}" type="datetime1">
              <a:rPr kumimoji="1" lang="zh-CN" altLang="en-US" smtClean="0"/>
              <a:t>2024/6/11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3983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465EDF8-BCFD-134D-9B0D-9430B7390985}"/>
              </a:ext>
            </a:extLst>
          </p:cNvPr>
          <p:cNvSpPr>
            <a:spLocks noChangeAspect="1"/>
          </p:cNvSpPr>
          <p:nvPr userDrawn="1"/>
        </p:nvSpPr>
        <p:spPr>
          <a:xfrm>
            <a:off x="389467" y="347880"/>
            <a:ext cx="11413067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B4E09BB-6BE0-EA44-AA53-9AE037BE7450}"/>
              </a:ext>
            </a:extLst>
          </p:cNvPr>
          <p:cNvSpPr/>
          <p:nvPr userDrawn="1"/>
        </p:nvSpPr>
        <p:spPr>
          <a:xfrm>
            <a:off x="8144933" y="1592181"/>
            <a:ext cx="3657601" cy="7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F762D50-DB36-754B-B4EC-1EBF590E4A4F}"/>
              </a:ext>
            </a:extLst>
          </p:cNvPr>
          <p:cNvSpPr/>
          <p:nvPr userDrawn="1"/>
        </p:nvSpPr>
        <p:spPr>
          <a:xfrm>
            <a:off x="389467" y="1592181"/>
            <a:ext cx="7687733" cy="7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618160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2"/>
                </a:solidFill>
              </a:defRPr>
            </a:lvl1pPr>
          </a:lstStyle>
          <a:p>
            <a:fld id="{CED15F9F-E1B5-4BD5-BAA3-AE207DFCF8F2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177281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6181607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标题占位符 6">
            <a:extLst>
              <a:ext uri="{FF2B5EF4-FFF2-40B4-BE49-F238E27FC236}">
                <a16:creationId xmlns:a16="http://schemas.microsoft.com/office/drawing/2014/main" id="{386CB2C2-B0CA-6B4C-9D67-BC3A516A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4928"/>
            <a:ext cx="10119381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FDADAD-00F1-452A-8D9E-8E01061A564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10694310" y="422098"/>
            <a:ext cx="1066697" cy="10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4" r:id="rId3"/>
    <p:sldLayoutId id="2147483865" r:id="rId4"/>
    <p:sldLayoutId id="2147483866" r:id="rId5"/>
    <p:sldLayoutId id="2147483868" r:id="rId6"/>
    <p:sldLayoutId id="2147483870" r:id="rId7"/>
    <p:sldLayoutId id="2147483871" r:id="rId8"/>
    <p:sldLayoutId id="2147483876" r:id="rId9"/>
    <p:sldLayoutId id="2147483872" r:id="rId10"/>
    <p:sldLayoutId id="2147483873" r:id="rId11"/>
    <p:sldLayoutId id="2147483874" r:id="rId12"/>
    <p:sldLayoutId id="2147483875" r:id="rId13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  <p:txStyles>
    <p:titleStyle>
      <a:lvl1pPr algn="l" defTabSz="457189" rtl="0" eaLnBrk="1" latinLnBrk="0" hangingPunct="1">
        <a:spcBef>
          <a:spcPct val="0"/>
        </a:spcBef>
        <a:buNone/>
        <a:defRPr sz="28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tomiechen/THU-PPT-Them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tomiechen/THU-PPT-Theme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C4A8A-A46B-8D41-8F44-8C17E1B63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全球平均温度升高</a:t>
            </a:r>
            <a:r>
              <a:rPr kumimoji="1" lang="en-US" altLang="zh-CN" dirty="0"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1.5℃</a:t>
            </a:r>
            <a:r>
              <a:rPr kumimoji="1" lang="zh-CN" altLang="en-US" dirty="0"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和</a:t>
            </a:r>
            <a:r>
              <a:rPr kumimoji="1" lang="en-US" altLang="zh-CN" dirty="0"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2.0℃</a:t>
            </a:r>
            <a:r>
              <a:rPr kumimoji="1" lang="zh-CN" altLang="en-US" dirty="0"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的不同</a:t>
            </a:r>
            <a:br>
              <a:rPr kumimoji="1" lang="en-US" altLang="zh-CN" dirty="0"/>
            </a:br>
            <a:r>
              <a:rPr kumimoji="1" lang="en-US" altLang="zh-CN" sz="2000" dirty="0">
                <a:latin typeface="cjkFonts 全瀨體" panose="02000600000000000000" pitchFamily="2" charset="-122"/>
                <a:ea typeface="cjkFonts 全瀨體" panose="02000600000000000000" pitchFamily="2" charset="-122"/>
                <a:cs typeface="cjkFonts 全瀨體" panose="02000600000000000000" pitchFamily="2" charset="-122"/>
              </a:rPr>
              <a:t>Difference between a 1.5°C and 2.0°C increase in global average temperature</a:t>
            </a:r>
            <a:endParaRPr kumimoji="1" lang="zh-CN" altLang="en-US" dirty="0">
              <a:latin typeface="cjkFonts 全瀨體" panose="02000600000000000000" pitchFamily="2" charset="-122"/>
              <a:ea typeface="cjkFonts 全瀨體" panose="02000600000000000000" pitchFamily="2" charset="-122"/>
              <a:cs typeface="cjkFonts 全瀨體" panose="02000600000000000000" pitchFamily="2" charset="-122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73350A70-8984-4991-8B80-7580D5D4B500}"/>
              </a:ext>
            </a:extLst>
          </p:cNvPr>
          <p:cNvSpPr txBox="1">
            <a:spLocks/>
          </p:cNvSpPr>
          <p:nvPr/>
        </p:nvSpPr>
        <p:spPr>
          <a:xfrm>
            <a:off x="581194" y="4352306"/>
            <a:ext cx="10993546" cy="236790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 cap="none" baseline="0">
                <a:solidFill>
                  <a:srgbClr val="66087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汇报者： 胡晗</a:t>
            </a:r>
            <a:endParaRPr kumimoji="1" lang="en-US" altLang="zh-CN" sz="280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SDK_SC_Web" panose="00020600040101010101" pitchFamily="18" charset="-128"/>
              <a:ea typeface="SDK_SC_Web" panose="00020600040101010101" pitchFamily="18" charset="-128"/>
              <a:cs typeface="SDK_SC_Web" panose="00020600040101010101" pitchFamily="18" charset="-128"/>
            </a:endParaRPr>
          </a:p>
          <a:p>
            <a:r>
              <a:rPr kumimoji="1" lang="en-US" altLang="zh-CN" sz="2400" dirty="0">
                <a:ln w="9525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Team member with: </a:t>
            </a:r>
            <a:r>
              <a:rPr kumimoji="1" lang="zh-CN" altLang="en-US" sz="2400" dirty="0">
                <a:ln w="9525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李培林同学</a:t>
            </a:r>
            <a:endParaRPr kumimoji="1" lang="en-US" altLang="zh-CN" sz="2400" dirty="0">
              <a:ln w="9525">
                <a:solidFill>
                  <a:schemeClr val="bg1">
                    <a:lumMod val="7500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SDK_SC_Web" panose="00020600040101010101" pitchFamily="18" charset="-128"/>
              <a:ea typeface="SDK_SC_Web" panose="00020600040101010101" pitchFamily="18" charset="-128"/>
              <a:cs typeface="SDK_SC_Web" panose="00020600040101010101" pitchFamily="18" charset="-128"/>
            </a:endParaRPr>
          </a:p>
          <a:p>
            <a:endParaRPr kumimoji="1"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SDK_SC_Web" panose="00020600040101010101" pitchFamily="18" charset="-128"/>
              <a:ea typeface="SDK_SC_Web" panose="00020600040101010101" pitchFamily="18" charset="-128"/>
              <a:cs typeface="SDK_SC_Web" panose="00020600040101010101" pitchFamily="18" charset="-128"/>
            </a:endParaRPr>
          </a:p>
          <a:p>
            <a:endParaRPr kumimoji="1"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SDK_SC_Web" panose="00020600040101010101" pitchFamily="18" charset="-128"/>
              <a:ea typeface="SDK_SC_Web" panose="00020600040101010101" pitchFamily="18" charset="-128"/>
              <a:cs typeface="SDK_SC_Web" panose="00020600040101010101" pitchFamily="18" charset="-128"/>
            </a:endParaRPr>
          </a:p>
          <a:p>
            <a:r>
              <a:rPr kumimoji="1" lang="en-US" altLang="zh-CN" sz="2400" dirty="0"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2024</a:t>
            </a:r>
            <a:r>
              <a:rPr kumimoji="1" lang="zh-CN" altLang="en-US" sz="2400" dirty="0"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年</a:t>
            </a:r>
            <a:r>
              <a:rPr kumimoji="1" lang="en-US" altLang="zh-CN" sz="2400" dirty="0"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6</a:t>
            </a:r>
            <a:r>
              <a:rPr kumimoji="1" lang="zh-CN" altLang="en-US" sz="2400" dirty="0">
                <a:ln>
                  <a:solidFill>
                    <a:schemeClr val="bg2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082544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B38583-4318-4AAB-93BD-C90AC94B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2232-79AA-4A11-8464-F173BB5CCF64}" type="datetime1">
              <a:rPr kumimoji="1" lang="zh-CN" altLang="en-US" smtClean="0"/>
              <a:t>2024/6/11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C6158E-DD29-41EB-81A8-15DE117E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B1CB69-77E4-41D6-8FB6-201D20803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t="32329" b="32694"/>
          <a:stretch/>
        </p:blipFill>
        <p:spPr>
          <a:xfrm>
            <a:off x="0" y="-507303"/>
            <a:ext cx="12191999" cy="2398734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82FB7DA-9FC5-45EF-B76F-805773F335D4}"/>
              </a:ext>
            </a:extLst>
          </p:cNvPr>
          <p:cNvSpPr/>
          <p:nvPr/>
        </p:nvSpPr>
        <p:spPr>
          <a:xfrm>
            <a:off x="462190" y="1390389"/>
            <a:ext cx="5110607" cy="52609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永久冻土减少</a:t>
            </a:r>
            <a:r>
              <a: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17‑44</a:t>
            </a: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％</a:t>
            </a:r>
          </a:p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在全球变暖  </a:t>
            </a:r>
            <a:r>
              <a: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2°C  </a:t>
            </a: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以内，永久冻土面积将增加约  </a:t>
            </a:r>
            <a:r>
              <a: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200  </a:t>
            </a: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万平方公里</a:t>
            </a:r>
            <a:endParaRPr lang="en-US" altLang="zh-CN" sz="2800" dirty="0">
              <a:solidFill>
                <a:schemeClr val="tx1"/>
              </a:solidFill>
              <a:latin typeface="方正兰亭圆_GBK_中" panose="02000000000000000000" pitchFamily="2" charset="-122"/>
              <a:ea typeface="方正兰亭圆_GBK_中" panose="02000000000000000000" pitchFamily="2" charset="-122"/>
              <a:cs typeface="阿里巴巴普惠体 3.0 75 SemiBold" panose="00020600040101010101" pitchFamily="18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储存的碳不可逆转地损失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ABF53C2-1FA8-4F95-9BE8-31DBDAFA6BAB}"/>
              </a:ext>
            </a:extLst>
          </p:cNvPr>
          <p:cNvSpPr/>
          <p:nvPr/>
        </p:nvSpPr>
        <p:spPr>
          <a:xfrm>
            <a:off x="6619205" y="1390389"/>
            <a:ext cx="5110607" cy="5260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永久冻土减少</a:t>
            </a:r>
            <a:r>
              <a: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28‑53</a:t>
            </a: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％</a:t>
            </a:r>
          </a:p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储存的碳不可逆转地损失</a:t>
            </a:r>
          </a:p>
        </p:txBody>
      </p:sp>
    </p:spTree>
    <p:extLst>
      <p:ext uri="{BB962C8B-B14F-4D97-AF65-F5344CB8AC3E}">
        <p14:creationId xmlns:p14="http://schemas.microsoft.com/office/powerpoint/2010/main" val="2970965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1F80B8-6440-47FE-8479-BDEE5721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23267-1EA4-4E05-A3C4-315E2B5D8FC3}" type="datetime1">
              <a:rPr kumimoji="1" lang="zh-CN" altLang="en-US" smtClean="0"/>
              <a:t>2024/6/11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432D89-00F0-4641-B651-DA354569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BCC336-215B-4DAC-AB65-DEC1EDCEB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2" y="1248"/>
            <a:ext cx="12194222" cy="6856751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0C3D32E4-518E-4726-BF12-5A424B9E8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5454775"/>
              </p:ext>
            </p:extLst>
          </p:nvPr>
        </p:nvGraphicFramePr>
        <p:xfrm>
          <a:off x="1197269" y="719666"/>
          <a:ext cx="979523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8347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734F63F-723E-4D11-BB4D-D265436C13F8}"/>
              </a:ext>
            </a:extLst>
          </p:cNvPr>
          <p:cNvGrpSpPr/>
          <p:nvPr/>
        </p:nvGrpSpPr>
        <p:grpSpPr>
          <a:xfrm>
            <a:off x="0" y="0"/>
            <a:ext cx="12192000" cy="6859588"/>
            <a:chOff x="0" y="0"/>
            <a:chExt cx="12192000" cy="6859588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E0E066B9-FCE2-47A9-9C4A-14FB85C4F1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05B0ADC3-FB32-486E-B09E-014EAB01B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1350" y="6226175"/>
              <a:ext cx="908050" cy="34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D55816"/>
                  </a:solidFill>
                  <a:effectLst/>
                  <a:latin typeface="Gill Sans MT" panose="020B0502020104020203" pitchFamily="34" charset="0"/>
                </a:rPr>
                <a:t>2024/6/10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A95CC8DC-ABB3-472B-8B2A-16B7C78CE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4600" y="6207125"/>
              <a:ext cx="207963" cy="388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800" b="0" i="0" u="none" strike="noStrike" cap="none" normalizeH="0" baseline="0">
                  <a:ln>
                    <a:noFill/>
                  </a:ln>
                  <a:solidFill>
                    <a:srgbClr val="D55816"/>
                  </a:solidFill>
                  <a:effectLst/>
                  <a:latin typeface="Gill Sans MT" panose="020B0502020104020203" pitchFamily="34" charset="0"/>
                </a:rPr>
                <a:t>8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43F632BC-D7F2-474D-AE76-4DB8B930C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/>
              <a:duotone>
                <a:prstClr val="black"/>
                <a:srgbClr val="006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1588"/>
              <a:ext cx="6096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1C7C33F-12D1-49ED-B885-30727E132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88"/>
              <a:ext cx="6096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EB02A6C-72DD-4494-913E-5F4C9AFB1BA7}"/>
              </a:ext>
            </a:extLst>
          </p:cNvPr>
          <p:cNvGrpSpPr/>
          <p:nvPr/>
        </p:nvGrpSpPr>
        <p:grpSpPr>
          <a:xfrm>
            <a:off x="2076924" y="5691324"/>
            <a:ext cx="8419594" cy="769442"/>
            <a:chOff x="2076924" y="5691324"/>
            <a:chExt cx="8419594" cy="76944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C2759B0-F867-400D-97F9-366EB3DED679}"/>
                </a:ext>
              </a:extLst>
            </p:cNvPr>
            <p:cNvSpPr txBox="1"/>
            <p:nvPr/>
          </p:nvSpPr>
          <p:spPr>
            <a:xfrm>
              <a:off x="2076924" y="5691324"/>
              <a:ext cx="19303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阿里巴巴普惠体 3.0 95 ExtraBold" panose="00020600040101010101" pitchFamily="18" charset="-122"/>
                  <a:ea typeface="阿里巴巴普惠体 3.0 95 ExtraBold" panose="00020600040101010101" pitchFamily="18" charset="-122"/>
                  <a:cs typeface="阿里巴巴普惠体 3.0 95 ExtraBold" panose="00020600040101010101" pitchFamily="18" charset="-122"/>
                </a:rPr>
                <a:t>+1.5°C</a:t>
              </a:r>
              <a:endParaRPr lang="zh-CN" altLang="en-US" sz="4400" dirty="0">
                <a:solidFill>
                  <a:schemeClr val="bg1"/>
                </a:solidFill>
                <a:latin typeface="阿里巴巴普惠体 3.0 95 ExtraBold" panose="00020600040101010101" pitchFamily="18" charset="-122"/>
                <a:ea typeface="阿里巴巴普惠体 3.0 95 ExtraBold" panose="00020600040101010101" pitchFamily="18" charset="-122"/>
                <a:cs typeface="阿里巴巴普惠体 3.0 95 ExtraBold" panose="00020600040101010101" pitchFamily="18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F53E350-1A57-45EE-8844-676FD1CA1708}"/>
                </a:ext>
              </a:extLst>
            </p:cNvPr>
            <p:cNvSpPr txBox="1"/>
            <p:nvPr/>
          </p:nvSpPr>
          <p:spPr>
            <a:xfrm>
              <a:off x="8566181" y="5691325"/>
              <a:ext cx="19303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阿里巴巴普惠体 3.0 95 ExtraBold" panose="00020600040101010101" pitchFamily="18" charset="-122"/>
                  <a:ea typeface="阿里巴巴普惠体 3.0 95 ExtraBold" panose="00020600040101010101" pitchFamily="18" charset="-122"/>
                  <a:cs typeface="阿里巴巴普惠体 3.0 95 ExtraBold" panose="00020600040101010101" pitchFamily="18" charset="-122"/>
                </a:rPr>
                <a:t>+2.0°C</a:t>
              </a:r>
              <a:endParaRPr lang="zh-CN" altLang="en-US" sz="4400" dirty="0">
                <a:solidFill>
                  <a:schemeClr val="bg1"/>
                </a:solidFill>
                <a:latin typeface="阿里巴巴普惠体 3.0 95 ExtraBold" panose="00020600040101010101" pitchFamily="18" charset="-122"/>
                <a:ea typeface="阿里巴巴普惠体 3.0 95 ExtraBold" panose="00020600040101010101" pitchFamily="18" charset="-122"/>
                <a:cs typeface="阿里巴巴普惠体 3.0 95 ExtraBold" panose="00020600040101010101" pitchFamily="18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319A95A-D7B5-4F38-B730-B73AB9A7ACD4}"/>
              </a:ext>
            </a:extLst>
          </p:cNvPr>
          <p:cNvSpPr txBox="1"/>
          <p:nvPr/>
        </p:nvSpPr>
        <p:spPr>
          <a:xfrm>
            <a:off x="485091" y="904738"/>
            <a:ext cx="5192038" cy="388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极端干旱发生概率</a:t>
            </a:r>
            <a:r>
              <a:rPr lang="zh-CN" alt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增加</a:t>
            </a:r>
          </a:p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径流将会减少约</a:t>
            </a:r>
            <a:r>
              <a:rPr lang="en-US" altLang="zh-CN" sz="3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9%</a:t>
            </a:r>
          </a:p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（可能范围为</a:t>
            </a:r>
            <a:r>
              <a:rPr lang="en-US" altLang="zh-CN" sz="3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4.5–15.5%</a:t>
            </a: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）</a:t>
            </a:r>
          </a:p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有</a:t>
            </a:r>
            <a:r>
              <a:rPr lang="zh-CN" altLang="en-US" sz="3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一定</a:t>
            </a: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的缺水风险</a:t>
            </a:r>
            <a:endParaRPr lang="zh-CN" altLang="en-US" b="1" dirty="0">
              <a:solidFill>
                <a:schemeClr val="bg1"/>
              </a:solidFill>
              <a:latin typeface="方正兰亭圆_GBK_中" panose="02000000000000000000" pitchFamily="2" charset="-122"/>
              <a:ea typeface="方正兰亭圆_GBK_中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EA30DD5-818C-4372-8C26-05404304DA5A}"/>
              </a:ext>
            </a:extLst>
          </p:cNvPr>
          <p:cNvSpPr txBox="1"/>
          <p:nvPr/>
        </p:nvSpPr>
        <p:spPr>
          <a:xfrm>
            <a:off x="6935331" y="901879"/>
            <a:ext cx="5192038" cy="388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极端干旱概率</a:t>
            </a:r>
            <a:r>
              <a:rPr lang="zh-CN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大幅增加</a:t>
            </a:r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  <a:latin typeface="方正兰亭圆_GBK_中" panose="02000000000000000000" pitchFamily="2" charset="-122"/>
              <a:ea typeface="方正兰亭圆_GBK_中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会进一步减少约</a:t>
            </a:r>
            <a:r>
              <a:rPr lang="en-US" altLang="zh-CN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17%</a:t>
            </a: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的径流（可能范围为</a:t>
            </a:r>
            <a:r>
              <a:rPr lang="en-US" altLang="zh-CN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8‑28%</a:t>
            </a: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）</a:t>
            </a:r>
          </a:p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有</a:t>
            </a:r>
            <a:r>
              <a:rPr lang="zh-CN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很高</a:t>
            </a:r>
            <a:r>
              <a:rPr lang="zh-CN" altLang="en-US" sz="3200" b="1" dirty="0">
                <a:solidFill>
                  <a:schemeClr val="bg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的缺水风险</a:t>
            </a:r>
            <a:endParaRPr lang="zh-CN" altLang="en-US" b="1" dirty="0">
              <a:solidFill>
                <a:schemeClr val="bg1"/>
              </a:solidFill>
              <a:latin typeface="方正兰亭圆_GBK_中" panose="02000000000000000000" pitchFamily="2" charset="-122"/>
              <a:ea typeface="方正兰亭圆_GBK_中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241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42ED0-E53D-464A-A6FF-FEC32B16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迈出国门，走向未来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69A6F2-94C2-894C-ABA5-EE92E6967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From China, to the FUTURE…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C18EA-35DF-43AE-9907-28D52C6D40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332E6-E6F2-4AF7-87C6-3C3807E4C186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8C21B2-299C-4625-B10C-C0B3B573E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E04DE7-2C24-4CB0-A8DE-8BCF0615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136" y="0"/>
            <a:ext cx="1130864" cy="11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15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9FBC2A9-BFDC-4F16-8BFA-CAAB260D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441C001-2F92-458C-8A4F-20155CB4A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150312"/>
            <a:ext cx="11292840" cy="4655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zh-CN" sz="3200" dirty="0">
                <a:latin typeface="IBM Plex Sans JP Medium" panose="020B0603050203000203" pitchFamily="34" charset="-128"/>
                <a:ea typeface="IBM Plex Sans JP Medium" panose="020B0603050203000203" pitchFamily="34" charset="-128"/>
              </a:rPr>
              <a:t>Pour ce qui est de l'avenir, il ne s'agit pas de le prévoir, mais de le rendre possible.</a:t>
            </a:r>
          </a:p>
          <a:p>
            <a:pPr marL="0" indent="0">
              <a:buNone/>
            </a:pPr>
            <a:endParaRPr lang="fr-FR" altLang="zh-CN" sz="1100" dirty="0">
              <a:latin typeface="IBM Plex Sans JP Medium" panose="020B0603050203000203" pitchFamily="34" charset="-128"/>
              <a:ea typeface="IBM Plex Sans JP Medium" panose="020B0603050203000203" pitchFamily="34" charset="-128"/>
            </a:endParaRPr>
          </a:p>
          <a:p>
            <a:pPr marL="0" indent="0" algn="r">
              <a:buNone/>
            </a:pPr>
            <a:r>
              <a:rPr lang="fr-FR" altLang="zh-CN" sz="2400" dirty="0">
                <a:latin typeface="IBM Plex Sans JP Medium" panose="020B0603050203000203" pitchFamily="34" charset="-128"/>
                <a:ea typeface="IBM Plex Sans JP Medium" panose="020B0603050203000203" pitchFamily="34" charset="-128"/>
              </a:rPr>
              <a:t> </a:t>
            </a:r>
            <a:r>
              <a:rPr lang="en-US" altLang="zh-CN" sz="2400" dirty="0">
                <a:latin typeface="IBM Plex Sans JP Medium" panose="020B0603050203000203" pitchFamily="34" charset="-128"/>
                <a:ea typeface="IBM Plex Sans JP Medium" panose="020B0603050203000203" pitchFamily="34" charset="-128"/>
              </a:rPr>
              <a:t>——</a:t>
            </a:r>
            <a:r>
              <a:rPr lang="fr-FR" altLang="zh-CN" sz="2400" dirty="0">
                <a:latin typeface="IBM Plex Sans JP Medium" panose="020B0603050203000203" pitchFamily="34" charset="-128"/>
                <a:ea typeface="IBM Plex Sans JP Medium" panose="020B0603050203000203" pitchFamily="34" charset="-128"/>
              </a:rPr>
              <a:t>Antoine de Saint Exupéry, Citadelle, 1948</a:t>
            </a:r>
          </a:p>
          <a:p>
            <a:pPr marL="0" indent="0">
              <a:buNone/>
            </a:pPr>
            <a:endParaRPr lang="fr-FR" altLang="zh-CN" sz="2400" dirty="0">
              <a:latin typeface="IBM Plex Sans JP Medium" panose="020B0603050203000203" pitchFamily="34" charset="-128"/>
              <a:ea typeface="IBM Plex Sans JP Medium" panose="020B0603050203000203" pitchFamily="34" charset="-128"/>
            </a:endParaRPr>
          </a:p>
          <a:p>
            <a:pPr marL="0" indent="0">
              <a:buNone/>
            </a:pP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至于未来，问题不在于预测，而在于让未来成为可能。</a:t>
            </a:r>
            <a:endParaRPr lang="fr-FR" altLang="zh-CN" sz="2800" dirty="0">
              <a:latin typeface="IBM Plex Sans JP Medium" panose="020B0603050203000203" pitchFamily="34" charset="-128"/>
              <a:ea typeface="IBM Plex Sans JP Medium" panose="020B0603050203000203" pitchFamily="34" charset="-128"/>
            </a:endParaRPr>
          </a:p>
          <a:p>
            <a:pPr marL="0" indent="0">
              <a:buNone/>
            </a:pPr>
            <a:endParaRPr lang="en-US" altLang="zh-CN" sz="1600" dirty="0">
              <a:latin typeface="得意黑" pitchFamily="2" charset="-122"/>
              <a:ea typeface="得意黑" pitchFamily="2" charset="-122"/>
            </a:endParaRPr>
          </a:p>
          <a:p>
            <a:pPr marL="0" indent="0" algn="r">
              <a:buNone/>
            </a:pPr>
            <a:r>
              <a:rPr lang="en-US" altLang="zh-CN" sz="2400" dirty="0">
                <a:latin typeface="IBM Plex Sans JP Medium" panose="020B0603050203000203" pitchFamily="34" charset="-128"/>
                <a:ea typeface="IBM Plex Sans JP Medium" panose="020B0603050203000203" pitchFamily="34" charset="-128"/>
              </a:rPr>
              <a:t>——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安托万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·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德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·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圣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-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埃克苏佩里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C59F39D-11AC-42A2-8532-EF2387F33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E8345-F8C8-4EB6-8C84-1A0435F1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9A58-6DDE-495F-AD3F-612D8FB20F3A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1F7F22-9A13-4385-9FD4-C4A9A678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484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字占位符 1">
            <a:extLst>
              <a:ext uri="{FF2B5EF4-FFF2-40B4-BE49-F238E27FC236}">
                <a16:creationId xmlns:a16="http://schemas.microsoft.com/office/drawing/2014/main" id="{7EAAC20F-1AC2-F040-B83D-94980F934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zh-CN" altLang="en-US" dirty="0"/>
              <a:t>这里还可以写一些竖排文本，效果大概是这样的</a:t>
            </a:r>
            <a:endParaRPr kumimoji="1" lang="en-US" altLang="zh-CN" dirty="0"/>
          </a:p>
          <a:p>
            <a:r>
              <a:rPr kumimoji="1" lang="zh-CN" altLang="en-US" dirty="0"/>
              <a:t>扫地机科学与技术</a:t>
            </a:r>
          </a:p>
          <a:p>
            <a:endParaRPr kumimoji="1" lang="zh-CN" altLang="en-US" dirty="0"/>
          </a:p>
        </p:txBody>
      </p:sp>
      <p:sp>
        <p:nvSpPr>
          <p:cNvPr id="3" name="竖排标题 2">
            <a:extLst>
              <a:ext uri="{FF2B5EF4-FFF2-40B4-BE49-F238E27FC236}">
                <a16:creationId xmlns:a16="http://schemas.microsoft.com/office/drawing/2014/main" id="{AC5B918E-E9EE-4045-A8F1-CABD071154F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zh-CN" altLang="en-US" dirty="0"/>
              <a:t>竖排文本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D1232B-FDEC-4E41-9E26-3DC67FDDEA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43E5832-803B-4529-9398-2765676B02EC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25A4BA-F7DB-4E7B-82F3-476430F58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356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C4A8A-A46B-8D41-8F44-8C17E1B63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感谢您的聆听！</a:t>
            </a:r>
            <a:br>
              <a:rPr kumimoji="1" lang="en-US" altLang="zh-CN" dirty="0"/>
            </a:br>
            <a:r>
              <a:rPr kumimoji="1" lang="en-US" altLang="zh-CN" dirty="0"/>
              <a:t>Thank you for listening !</a:t>
            </a:r>
            <a:endParaRPr kumimoji="1" lang="zh-CN" altLang="en-US" dirty="0">
              <a:latin typeface="cjkFonts 全瀨體" panose="02000600000000000000" pitchFamily="2" charset="-122"/>
              <a:ea typeface="cjkFonts 全瀨體" panose="02000600000000000000" pitchFamily="2" charset="-122"/>
              <a:cs typeface="cjkFonts 全瀨體" panose="02000600000000000000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7C49AC-161B-B74A-A7A2-0878EABB0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4352306"/>
            <a:ext cx="10993546" cy="2367908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Team Members: </a:t>
            </a:r>
            <a:r>
              <a:rPr kumimoji="1"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胡晗、李培林同学</a:t>
            </a:r>
            <a:endParaRPr kumimoji="1" lang="en-US" altLang="zh-CN" sz="2800" dirty="0">
              <a:solidFill>
                <a:schemeClr val="bg2">
                  <a:lumMod val="20000"/>
                  <a:lumOff val="80000"/>
                </a:schemeClr>
              </a:solidFill>
              <a:latin typeface="SDK_SC_Web" panose="00020600040101010101" pitchFamily="18" charset="-128"/>
              <a:ea typeface="SDK_SC_Web" panose="00020600040101010101" pitchFamily="18" charset="-128"/>
              <a:cs typeface="SDK_SC_Web" panose="00020600040101010101" pitchFamily="18" charset="-128"/>
            </a:endParaRPr>
          </a:p>
          <a:p>
            <a:endParaRPr kumimoji="1"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SDK_SC_Web" panose="00020600040101010101" pitchFamily="18" charset="-128"/>
              <a:ea typeface="SDK_SC_Web" panose="00020600040101010101" pitchFamily="18" charset="-128"/>
              <a:cs typeface="SDK_SC_Web" panose="00020600040101010101" pitchFamily="18" charset="-128"/>
            </a:endParaRPr>
          </a:p>
          <a:p>
            <a:endParaRPr kumimoji="1"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SDK_SC_Web" panose="00020600040101010101" pitchFamily="18" charset="-128"/>
              <a:ea typeface="SDK_SC_Web" panose="00020600040101010101" pitchFamily="18" charset="-128"/>
              <a:cs typeface="SDK_SC_Web" panose="00020600040101010101" pitchFamily="18" charset="-128"/>
            </a:endParaRPr>
          </a:p>
          <a:p>
            <a:r>
              <a:rPr kumimoji="1" lang="zh-CN" altLang="en-US" dirty="0">
                <a:solidFill>
                  <a:schemeClr val="accent6">
                    <a:lumMod val="50000"/>
                  </a:schemeClr>
                </a:solidFill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欢迎大家的提问以及大大的高分</a:t>
            </a:r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latin typeface="SDK_SC_Web" panose="00020600040101010101" pitchFamily="18" charset="-128"/>
                <a:ea typeface="SDK_SC_Web" panose="00020600040101010101" pitchFamily="18" charset="-128"/>
                <a:cs typeface="SDK_SC_Web" panose="00020600040101010101" pitchFamily="18" charset="-128"/>
              </a:rPr>
              <a:t>!!!!!</a:t>
            </a:r>
          </a:p>
        </p:txBody>
      </p:sp>
    </p:spTree>
    <p:extLst>
      <p:ext uri="{BB962C8B-B14F-4D97-AF65-F5344CB8AC3E}">
        <p14:creationId xmlns:p14="http://schemas.microsoft.com/office/powerpoint/2010/main" val="2850577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B6AA08-C32B-6F4E-8AB3-67AE085D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3B5DF-DAF7-B946-AB06-11AE7FF11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200" y="1137355"/>
            <a:ext cx="6066519" cy="4583289"/>
          </a:xfrm>
        </p:spPr>
        <p:txBody>
          <a:bodyPr/>
          <a:lstStyle/>
          <a:p>
            <a:pPr>
              <a:lnSpc>
                <a:spcPct val="200000"/>
              </a:lnSpc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"/>
            </a:pPr>
            <a:r>
              <a:rPr kumimoji="1" lang="zh-CN" altLang="en-US" dirty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  </a:t>
            </a:r>
            <a:r>
              <a:rPr kumimoji="1" lang="zh-CN" altLang="en-US" sz="3600" dirty="0">
                <a:ln w="12700"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345566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全球变暖，如暖？</a:t>
            </a:r>
            <a:endParaRPr kumimoji="1" lang="en-US" altLang="zh-CN" sz="3600" dirty="0">
              <a:ln w="12700">
                <a:solidFill>
                  <a:schemeClr val="accent5">
                    <a:lumMod val="75000"/>
                  </a:schemeClr>
                </a:solidFill>
              </a:ln>
              <a:solidFill>
                <a:srgbClr val="345566"/>
              </a:solidFill>
              <a:latin typeface="方正兰亭圆_GBK_中" panose="02000000000000000000" pitchFamily="2" charset="-122"/>
              <a:ea typeface="方正兰亭圆_GBK_中" panose="02000000000000000000" pitchFamily="2" charset="-122"/>
            </a:endParaRPr>
          </a:p>
          <a:p>
            <a:pPr>
              <a:lnSpc>
                <a:spcPct val="200000"/>
              </a:lnSpc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"/>
            </a:pPr>
            <a:r>
              <a:rPr kumimoji="1" lang="zh-CN" altLang="en-US" sz="3600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345566"/>
                </a:solidFill>
              </a:rPr>
              <a:t>             </a:t>
            </a:r>
            <a:r>
              <a:rPr kumimoji="1" lang="en-US" altLang="zh-CN" sz="3600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345566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VS</a:t>
            </a:r>
            <a:r>
              <a:rPr kumimoji="1" lang="en-US" altLang="zh-CN" sz="3600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345566"/>
                </a:solidFill>
              </a:rPr>
              <a:t>.</a:t>
            </a:r>
          </a:p>
          <a:p>
            <a:pPr>
              <a:lnSpc>
                <a:spcPct val="200000"/>
              </a:lnSpc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"/>
            </a:pPr>
            <a:r>
              <a:rPr kumimoji="1" lang="zh-CN" altLang="en-US" sz="3600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345566"/>
                </a:solidFill>
              </a:rPr>
              <a:t>  </a:t>
            </a:r>
            <a:r>
              <a:rPr kumimoji="1" lang="zh-CN" altLang="en-US" sz="3600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345566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迈出国门，走向未来</a:t>
            </a:r>
            <a:r>
              <a:rPr kumimoji="1" lang="en-US" altLang="zh-CN" sz="3600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345566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…</a:t>
            </a:r>
            <a:endParaRPr kumimoji="1" lang="zh-CN" altLang="en-US" sz="3600" dirty="0">
              <a:ln w="12700">
                <a:solidFill>
                  <a:schemeClr val="accent6">
                    <a:lumMod val="50000"/>
                  </a:schemeClr>
                </a:solidFill>
              </a:ln>
              <a:solidFill>
                <a:srgbClr val="345566"/>
              </a:solidFill>
              <a:latin typeface="方正兰亭圆_GBK_中" panose="02000000000000000000" pitchFamily="2" charset="-122"/>
              <a:ea typeface="方正兰亭圆_GBK_中" panose="02000000000000000000" pitchFamily="2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7E7A7D-FDE0-4775-86B1-BC5F81DDD8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4A2E88-4905-4D94-B4A8-BFDFD6E1C543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234C99-18DF-43F9-9210-C923403C7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CD706B-E44E-4A35-9639-F697F4C6E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007" y="3056351"/>
            <a:ext cx="1130864" cy="11308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E27D4E-0EB2-4C8E-B9CE-F2011451E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516" y="3056351"/>
            <a:ext cx="1130864" cy="11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31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0E1DE6-4AA7-1948-9434-A4F23538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PowerPoint</a:t>
            </a:r>
            <a:r>
              <a:rPr kumimoji="1" lang="zh-CN" altLang="en-US" dirty="0"/>
              <a:t>的新建幻灯片的选项卡里，可以自己选择合适的页面</a:t>
            </a:r>
            <a:endParaRPr kumimoji="1" lang="en-US" altLang="zh-CN" dirty="0"/>
          </a:p>
          <a:p>
            <a:r>
              <a:rPr kumimoji="1" lang="zh-CN" altLang="en-US" dirty="0"/>
              <a:t>本清华主题模板实际上编辑了幻灯片母版，使图案和配色固定下来，使用时可类似于使用</a:t>
            </a:r>
            <a:r>
              <a:rPr kumimoji="1" lang="en-US" altLang="zh-CN" dirty="0"/>
              <a:t>office</a:t>
            </a:r>
            <a:r>
              <a:rPr kumimoji="1" lang="zh-CN" altLang="en-US" dirty="0"/>
              <a:t>自带模板一样不必为模板细节操心</a:t>
            </a:r>
            <a:endParaRPr kumimoji="1" lang="en-US" altLang="zh-CN" dirty="0"/>
          </a:p>
          <a:p>
            <a:r>
              <a:rPr kumimoji="1" lang="zh-CN" altLang="en-US" dirty="0"/>
              <a:t>如果需要定制，可自行编辑幻灯片母版</a:t>
            </a:r>
            <a:endParaRPr kumimoji="1" lang="en-US" altLang="zh-CN" dirty="0"/>
          </a:p>
          <a:p>
            <a:r>
              <a:rPr kumimoji="1" lang="zh-CN" altLang="en-US" dirty="0"/>
              <a:t>这个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模板来自：</a:t>
            </a:r>
            <a:r>
              <a:rPr kumimoji="1" lang="en-US" altLang="zh-CN" dirty="0">
                <a:hlinkClick r:id="rId2"/>
              </a:rPr>
              <a:t>https://github.com/atomiechen/THU-PPT-Theme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如果大家喜欢，欢迎给我</a:t>
            </a:r>
            <a:r>
              <a:rPr kumimoji="1" lang="en-US" altLang="zh-CN" dirty="0"/>
              <a:t>star</a:t>
            </a:r>
            <a:r>
              <a:rPr kumimoji="1" lang="zh-CN" altLang="en-US" dirty="0"/>
              <a:t>，也欢迎</a:t>
            </a:r>
            <a:r>
              <a:rPr kumimoji="1" lang="en-US" altLang="zh-CN" dirty="0"/>
              <a:t>PR</a:t>
            </a:r>
            <a:r>
              <a:rPr kumimoji="1" lang="zh-CN" altLang="en-US" dirty="0"/>
              <a:t>贡献更多变体！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3FF93AD-B291-5347-AC70-D7287ABA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全球变暖，如暖？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CAC66-75DB-42AF-BF2E-92D9C8FE2A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9149B1-2D91-4FD7-9237-17B3094B6EB6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991073-8DD1-4A52-AA13-5D2E0B921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6033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A46540E-29F9-A549-A38D-317804E6E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2E9DD6-0E53-A743-8DFD-3A7D6FE8A5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/>
              <a:t>新雅书院终于迎来了第一批在籍毕业生</a:t>
            </a:r>
            <a:endParaRPr kumimoji="1" lang="en-US" altLang="zh-CN" dirty="0"/>
          </a:p>
          <a:p>
            <a:r>
              <a:rPr kumimoji="1" lang="zh-CN" altLang="en-US" dirty="0"/>
              <a:t>扫地机科学与技术</a:t>
            </a:r>
            <a:endParaRPr kumimoji="1" lang="en-US" altLang="zh-CN" dirty="0"/>
          </a:p>
          <a:p>
            <a:r>
              <a:rPr kumimoji="1" lang="zh-CN" altLang="en-US" dirty="0"/>
              <a:t>一行不够，两行充数</a:t>
            </a:r>
            <a:endParaRPr kumimoji="1" lang="en-US" altLang="zh-CN" dirty="0"/>
          </a:p>
          <a:p>
            <a:r>
              <a:rPr kumimoji="1" lang="zh-CN" altLang="en-US" dirty="0"/>
              <a:t>更多页面款式供你选！</a:t>
            </a:r>
            <a:endParaRPr kumimoji="1" lang="en-US" altLang="zh-CN" dirty="0"/>
          </a:p>
          <a:p>
            <a:r>
              <a:rPr kumimoji="1" lang="en-US" altLang="zh-CN" dirty="0">
                <a:hlinkClick r:id="rId2"/>
              </a:rPr>
              <a:t>https://github.com/atomiechen/THU-PPT-Theme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945FE0-91DB-0041-B7D3-AB30008B5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/>
              <a:t>Bar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56C3731-7878-F147-A7A6-FBA9C78EB45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kumimoji="1" lang="en" altLang="zh-CN" dirty="0"/>
              <a:t>Made by</a:t>
            </a:r>
            <a:r>
              <a:rPr kumimoji="1" lang="zh-CN" altLang="en-US" dirty="0"/>
              <a:t> </a:t>
            </a:r>
            <a:r>
              <a:rPr kumimoji="1" lang="en" altLang="zh-CN" dirty="0"/>
              <a:t>Weihao CHEN from Xinya College</a:t>
            </a:r>
          </a:p>
          <a:p>
            <a:r>
              <a:rPr kumimoji="1" lang="en-US" altLang="zh-CN" dirty="0"/>
              <a:t>Sweeper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Science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Technology</a:t>
            </a:r>
          </a:p>
          <a:p>
            <a:r>
              <a:rPr kumimoji="1" lang="zh-CN" altLang="en-US" dirty="0"/>
              <a:t>陈伟浩做了一个清净的主题模板</a:t>
            </a:r>
            <a:endParaRPr kumimoji="1" lang="en-US" altLang="zh-CN" dirty="0"/>
          </a:p>
          <a:p>
            <a:r>
              <a:rPr kumimoji="1" lang="zh-CN" altLang="en" dirty="0"/>
              <a:t>欢迎大家</a:t>
            </a:r>
            <a:r>
              <a:rPr kumimoji="1" lang="zh-CN" altLang="en-US" dirty="0"/>
              <a:t>广而传播使用！</a:t>
            </a:r>
            <a:endParaRPr kumimoji="1" lang="en" altLang="zh-CN" dirty="0"/>
          </a:p>
          <a:p>
            <a:r>
              <a:rPr kumimoji="1" lang="zh-CN" altLang="en" dirty="0"/>
              <a:t>链接</a:t>
            </a:r>
            <a:r>
              <a:rPr kumimoji="1" lang="zh-CN" altLang="en-US" dirty="0"/>
              <a:t>点开之后颜色会有变化（欢迎</a:t>
            </a:r>
            <a:r>
              <a:rPr kumimoji="1" lang="en-US" altLang="zh-CN" dirty="0"/>
              <a:t>star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3A8CDA6-5FD1-8A46-B35A-19DAB5A1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艾敝舍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3CFC47-3147-41FC-95EC-99C2B03D3F5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F98B675-025F-4222-A23B-7D6C78628949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BE83AB1-5409-4FAC-BF16-D1DFCE7D40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109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AE670A-8954-4181-9FE5-E36514A9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61AB-64DD-451F-A9AD-BD96EE650D1E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F60767C-F1BF-40DC-86E6-1BC8B1E7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C0CB59-90E3-4009-88C5-3974FAC0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46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BE672-1080-B54D-82EF-1CF89095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可以使用的页面如上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903109-AD02-8241-8FBF-60B251514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zh-CN" altLang="en-US" dirty="0"/>
              <a:t>本页空白比较大，可以放图等内容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4C7BDA-B2AE-554B-AAE7-02F450A9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89" y="1138731"/>
            <a:ext cx="7592621" cy="3554656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B38583-4318-4AAB-93BD-C90AC94B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2232-79AA-4A11-8464-F173BB5CCF64}" type="datetime1">
              <a:rPr kumimoji="1" lang="zh-CN" altLang="en-US" smtClean="0"/>
              <a:t>2024/6/11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C6158E-DD29-41EB-81A8-15DE117E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285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42ED0-E53D-464A-A6FF-FEC32B16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升高</a:t>
            </a:r>
            <a:r>
              <a:rPr kumimoji="1" lang="en-US" altLang="zh-CN" dirty="0"/>
              <a:t>1.5℃</a:t>
            </a:r>
            <a:r>
              <a:rPr kumimoji="1" lang="zh-CN" altLang="en-US" dirty="0"/>
              <a:t>和</a:t>
            </a:r>
            <a:r>
              <a:rPr kumimoji="1" lang="en-US" altLang="zh-CN" dirty="0"/>
              <a:t>2.0℃</a:t>
            </a:r>
            <a:r>
              <a:rPr kumimoji="1" lang="zh-CN" altLang="en-US" dirty="0"/>
              <a:t>的差异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69A6F2-94C2-894C-ABA5-EE92E6967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Is +1.5 better than +2.0?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C18EA-35DF-43AE-9907-28D52C6D40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332E6-E6F2-4AF7-87C6-3C3807E4C186}" type="datetime1">
              <a:rPr kumimoji="1" lang="zh-CN" altLang="en-US" smtClean="0"/>
              <a:t>2024/6/11</a:t>
            </a:fld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8C21B2-299C-4625-B10C-C0B3B573E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E94EFD-E3E5-4B44-B54E-9CBA8756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0864" cy="11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40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B38583-4318-4AAB-93BD-C90AC94B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3" y="6181607"/>
            <a:ext cx="2844799" cy="365125"/>
          </a:xfrm>
        </p:spPr>
        <p:txBody>
          <a:bodyPr/>
          <a:lstStyle/>
          <a:p>
            <a:fld id="{08142232-79AA-4A11-8464-F173BB5CCF64}" type="datetime1">
              <a:rPr lang="zh-CN" altLang="en-US" smtClean="0"/>
              <a:pPr/>
              <a:t>2024/6/11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C6158E-DD29-41EB-81A8-15DE117E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1" y="6181607"/>
            <a:ext cx="1052511" cy="365125"/>
          </a:xfrm>
        </p:spPr>
        <p:txBody>
          <a:bodyPr/>
          <a:lstStyle/>
          <a:p>
            <a:fld id="{977BA8E6-E826-B147-AA17-E3D76A29629C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614FF1B-0387-4722-83FC-151586F28890}"/>
              </a:ext>
            </a:extLst>
          </p:cNvPr>
          <p:cNvGrpSpPr/>
          <p:nvPr/>
        </p:nvGrpSpPr>
        <p:grpSpPr>
          <a:xfrm>
            <a:off x="1163" y="1"/>
            <a:ext cx="12190835" cy="6858001"/>
            <a:chOff x="1163" y="1"/>
            <a:chExt cx="12190835" cy="6858001"/>
          </a:xfrm>
        </p:grpSpPr>
        <p:sp>
          <p:nvSpPr>
            <p:cNvPr id="7" name="流程图: 延期 6">
              <a:extLst>
                <a:ext uri="{FF2B5EF4-FFF2-40B4-BE49-F238E27FC236}">
                  <a16:creationId xmlns:a16="http://schemas.microsoft.com/office/drawing/2014/main" id="{A04027DA-B917-46AA-8A8F-BC1867B7F068}"/>
                </a:ext>
              </a:extLst>
            </p:cNvPr>
            <p:cNvSpPr/>
            <p:nvPr/>
          </p:nvSpPr>
          <p:spPr>
            <a:xfrm>
              <a:off x="1163" y="2"/>
              <a:ext cx="6937947" cy="6858000"/>
            </a:xfrm>
            <a:prstGeom prst="flowChartDelay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5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若在 </a:t>
              </a:r>
              <a:r>
                <a:rPr lang="en-US" altLang="zh-CN" sz="2800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21 </a:t>
              </a:r>
              <a:r>
                <a:rPr lang="zh-CN" altLang="en-US" sz="2800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世纪末把全球升</a:t>
              </a:r>
              <a:endPara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endParaRPr>
            </a:p>
            <a:p>
              <a:pPr>
                <a:lnSpc>
                  <a:spcPct val="25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温控制在 </a:t>
              </a:r>
              <a:r>
                <a:rPr lang="en-US" altLang="zh-CN" sz="2800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1.5℃ </a:t>
              </a:r>
              <a:r>
                <a:rPr lang="zh-CN" altLang="en-US" sz="2800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以内，</a:t>
              </a:r>
              <a:endPara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endParaRPr>
            </a:p>
            <a:p>
              <a:pPr>
                <a:lnSpc>
                  <a:spcPct val="25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则 </a:t>
              </a:r>
              <a:r>
                <a:rPr lang="en-US" altLang="zh-CN" sz="2800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2020 </a:t>
              </a:r>
              <a:r>
                <a:rPr lang="zh-CN" altLang="en-US" sz="2800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年开始的未来</a:t>
              </a:r>
              <a:endPara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endParaRPr>
            </a:p>
            <a:p>
              <a:pPr>
                <a:lnSpc>
                  <a:spcPct val="250000"/>
                </a:lnSpc>
              </a:pPr>
              <a:r>
                <a:rPr lang="zh-CN" altLang="en-US" sz="2800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碳排放空间是 </a:t>
              </a:r>
              <a:endPara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endParaRPr>
            </a:p>
            <a:p>
              <a:pPr>
                <a:lnSpc>
                  <a:spcPct val="250000"/>
                </a:lnSpc>
              </a:pPr>
              <a:r>
                <a:rPr lang="en-US" altLang="zh-CN" sz="2800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400—500 Gt CO2</a:t>
              </a:r>
              <a:endPara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</a:endParaRPr>
            </a:p>
          </p:txBody>
        </p:sp>
        <p:sp>
          <p:nvSpPr>
            <p:cNvPr id="8" name="流程图: 延期 7">
              <a:extLst>
                <a:ext uri="{FF2B5EF4-FFF2-40B4-BE49-F238E27FC236}">
                  <a16:creationId xmlns:a16="http://schemas.microsoft.com/office/drawing/2014/main" id="{3F475B9E-F217-4AD4-9B63-076A0FC68167}"/>
                </a:ext>
              </a:extLst>
            </p:cNvPr>
            <p:cNvSpPr/>
            <p:nvPr/>
          </p:nvSpPr>
          <p:spPr>
            <a:xfrm rot="10800000">
              <a:off x="5254051" y="1"/>
              <a:ext cx="6937947" cy="6858000"/>
            </a:xfrm>
            <a:prstGeom prst="flowChartDelay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90CE261-0FC7-4A25-9ED6-F2607474B862}"/>
                </a:ext>
              </a:extLst>
            </p:cNvPr>
            <p:cNvSpPr/>
            <p:nvPr/>
          </p:nvSpPr>
          <p:spPr>
            <a:xfrm>
              <a:off x="5247786" y="1176011"/>
              <a:ext cx="1716376" cy="4505981"/>
            </a:xfrm>
            <a:custGeom>
              <a:avLst/>
              <a:gdLst>
                <a:gd name="connsiteX0" fmla="*/ 858189 w 1716376"/>
                <a:gd name="connsiteY0" fmla="*/ 4505981 h 4505981"/>
                <a:gd name="connsiteX1" fmla="*/ 792145 w 1716376"/>
                <a:gd name="connsiteY1" fmla="*/ 4434152 h 4505981"/>
                <a:gd name="connsiteX2" fmla="*/ 0 w 1716376"/>
                <a:gd name="connsiteY2" fmla="*/ 2252990 h 4505981"/>
                <a:gd name="connsiteX3" fmla="*/ 792145 w 1716376"/>
                <a:gd name="connsiteY3" fmla="*/ 71828 h 4505981"/>
                <a:gd name="connsiteX4" fmla="*/ 858188 w 1716376"/>
                <a:gd name="connsiteY4" fmla="*/ 0 h 4505981"/>
                <a:gd name="connsiteX5" fmla="*/ 924231 w 1716376"/>
                <a:gd name="connsiteY5" fmla="*/ 71829 h 4505981"/>
                <a:gd name="connsiteX6" fmla="*/ 1716376 w 1716376"/>
                <a:gd name="connsiteY6" fmla="*/ 2252991 h 4505981"/>
                <a:gd name="connsiteX7" fmla="*/ 924231 w 1716376"/>
                <a:gd name="connsiteY7" fmla="*/ 4434153 h 450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6376" h="4505981">
                  <a:moveTo>
                    <a:pt x="858189" y="4505981"/>
                  </a:moveTo>
                  <a:lnTo>
                    <a:pt x="792145" y="4434152"/>
                  </a:lnTo>
                  <a:cubicBezTo>
                    <a:pt x="297276" y="3841419"/>
                    <a:pt x="0" y="3081521"/>
                    <a:pt x="0" y="2252990"/>
                  </a:cubicBezTo>
                  <a:cubicBezTo>
                    <a:pt x="0" y="1424460"/>
                    <a:pt x="297276" y="664561"/>
                    <a:pt x="792145" y="71828"/>
                  </a:cubicBezTo>
                  <a:lnTo>
                    <a:pt x="858188" y="0"/>
                  </a:lnTo>
                  <a:lnTo>
                    <a:pt x="924231" y="71829"/>
                  </a:lnTo>
                  <a:cubicBezTo>
                    <a:pt x="1419101" y="664562"/>
                    <a:pt x="1716376" y="1424461"/>
                    <a:pt x="1716376" y="2252991"/>
                  </a:cubicBezTo>
                  <a:cubicBezTo>
                    <a:pt x="1716376" y="3081522"/>
                    <a:pt x="1419101" y="3841420"/>
                    <a:pt x="924231" y="443415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方正兰亭圆_GBK_中" panose="02000000000000000000" pitchFamily="2" charset="-122"/>
                  <a:ea typeface="方正兰亭圆_GBK_中" panose="02000000000000000000" pitchFamily="2" charset="-122"/>
                </a:rPr>
                <a:t>碳排放余量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D9C43C3-26EF-4090-A1A3-A0E630E0A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699" y="2762674"/>
            <a:ext cx="1332652" cy="13326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4D1A91-7D68-4919-A253-873652DBC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606" y="2836396"/>
            <a:ext cx="1185208" cy="11852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D9BE952-C82F-40F2-A31D-EC307EA51A65}"/>
              </a:ext>
            </a:extLst>
          </p:cNvPr>
          <p:cNvSpPr txBox="1"/>
          <p:nvPr/>
        </p:nvSpPr>
        <p:spPr>
          <a:xfrm>
            <a:off x="8444047" y="1724559"/>
            <a:ext cx="3813661" cy="340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若把温控目标设定为 </a:t>
            </a:r>
            <a:r>
              <a:rPr lang="en-US" altLang="zh-CN" sz="2800" dirty="0"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2℃</a:t>
            </a:r>
            <a:r>
              <a:rPr lang="zh-CN" altLang="en-US" sz="2800" dirty="0"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，则 </a:t>
            </a:r>
            <a:r>
              <a:rPr lang="en-US" altLang="zh-CN" sz="2800" dirty="0"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2020 </a:t>
            </a:r>
            <a:r>
              <a:rPr lang="zh-CN" altLang="en-US" sz="2800" dirty="0"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年开始的未来碳排放空间是 </a:t>
            </a:r>
            <a:r>
              <a:rPr lang="en-US" altLang="zh-CN" sz="2800" dirty="0">
                <a:latin typeface="方正兰亭圆_GBK_中" panose="02000000000000000000" pitchFamily="2" charset="-122"/>
                <a:ea typeface="方正兰亭圆_GBK_中" panose="02000000000000000000" pitchFamily="2" charset="-122"/>
              </a:rPr>
              <a:t>1150—1350 Gt CO2</a:t>
            </a:r>
            <a:endParaRPr lang="zh-CN" altLang="en-US" sz="2800" dirty="0">
              <a:latin typeface="方正兰亭圆_GBK_中" panose="02000000000000000000" pitchFamily="2" charset="-122"/>
              <a:ea typeface="方正兰亭圆_GBK_中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67BEAC-C4A9-4D0F-87F1-FA1028C0673C}"/>
              </a:ext>
            </a:extLst>
          </p:cNvPr>
          <p:cNvSpPr txBox="1"/>
          <p:nvPr/>
        </p:nvSpPr>
        <p:spPr>
          <a:xfrm>
            <a:off x="5247785" y="2998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607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B38583-4318-4AAB-93BD-C90AC94B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2232-79AA-4A11-8464-F173BB5CCF64}" type="datetime1">
              <a:rPr kumimoji="1" lang="zh-CN" altLang="en-US" smtClean="0"/>
              <a:t>2024/6/11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C6158E-DD29-41EB-81A8-15DE117E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B1CB69-77E4-41D6-8FB6-201D20803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t="32329" b="32694"/>
          <a:stretch/>
        </p:blipFill>
        <p:spPr>
          <a:xfrm>
            <a:off x="0" y="-507303"/>
            <a:ext cx="12191999" cy="2398734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82FB7DA-9FC5-45EF-B76F-805773F335D4}"/>
              </a:ext>
            </a:extLst>
          </p:cNvPr>
          <p:cNvSpPr/>
          <p:nvPr/>
        </p:nvSpPr>
        <p:spPr>
          <a:xfrm>
            <a:off x="462190" y="1390389"/>
            <a:ext cx="5110607" cy="52609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rgbClr val="99CCFF"/>
              </a:gs>
              <a:gs pos="22000">
                <a:srgbClr val="CCECFF"/>
              </a:gs>
              <a:gs pos="100000">
                <a:srgbClr val="99CCF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综合各种研究和数据，我认为如果全球变暖控制在</a:t>
            </a:r>
            <a:r>
              <a: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1.5℃</a:t>
            </a: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以内</a:t>
            </a:r>
            <a:r>
              <a: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,</a:t>
            </a: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到</a:t>
            </a:r>
            <a:r>
              <a: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2100</a:t>
            </a: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年海平面将上升</a:t>
            </a:r>
            <a:r>
              <a: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0.52</a:t>
            </a: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米左右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ABF53C2-1FA8-4F95-9BE8-31DBDAFA6BAB}"/>
              </a:ext>
            </a:extLst>
          </p:cNvPr>
          <p:cNvSpPr/>
          <p:nvPr/>
        </p:nvSpPr>
        <p:spPr>
          <a:xfrm>
            <a:off x="6619205" y="1390389"/>
            <a:ext cx="5110607" cy="52609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rgbClr val="9EF2EE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如果升温达到</a:t>
            </a:r>
            <a:r>
              <a: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2℃,</a:t>
            </a: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海平面到</a:t>
            </a:r>
            <a:r>
              <a: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2100</a:t>
            </a: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年将上升约</a:t>
            </a:r>
            <a:r>
              <a:rPr lang="en-US" altLang="zh-CN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0.63</a:t>
            </a:r>
            <a:r>
              <a:rPr lang="zh-CN" altLang="en-US" sz="2800" dirty="0">
                <a:solidFill>
                  <a:schemeClr val="tx1"/>
                </a:solidFill>
                <a:latin typeface="方正兰亭圆_GBK_中" panose="02000000000000000000" pitchFamily="2" charset="-122"/>
                <a:ea typeface="方正兰亭圆_GBK_中" panose="02000000000000000000" pitchFamily="2" charset="-122"/>
                <a:cs typeface="阿里巴巴普惠体 3.0 75 SemiBold" panose="00020600040101010101" pitchFamily="18" charset="-122"/>
              </a:rPr>
              <a:t>米</a:t>
            </a:r>
          </a:p>
        </p:txBody>
      </p:sp>
    </p:spTree>
    <p:extLst>
      <p:ext uri="{BB962C8B-B14F-4D97-AF65-F5344CB8AC3E}">
        <p14:creationId xmlns:p14="http://schemas.microsoft.com/office/powerpoint/2010/main" val="8800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清华简约主题-留边-16:9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4272</TotalTime>
  <Words>663</Words>
  <Application>Microsoft Office PowerPoint</Application>
  <PresentationFormat>宽屏</PresentationFormat>
  <Paragraphs>107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cjkFonts 全瀨體</vt:lpstr>
      <vt:lpstr>IBM Plex Sans JP Medium</vt:lpstr>
      <vt:lpstr>SDK_SC_Web</vt:lpstr>
      <vt:lpstr>阿里巴巴普惠体 3.0 95 ExtraBold</vt:lpstr>
      <vt:lpstr>得意黑</vt:lpstr>
      <vt:lpstr>等线</vt:lpstr>
      <vt:lpstr>方正兰亭圆_GBK_中</vt:lpstr>
      <vt:lpstr>Arial</vt:lpstr>
      <vt:lpstr>Gill Sans MT</vt:lpstr>
      <vt:lpstr>Wingdings</vt:lpstr>
      <vt:lpstr>Wingdings 2</vt:lpstr>
      <vt:lpstr>清华简约主题-留边-16:9</vt:lpstr>
      <vt:lpstr>全球平均温度升高1.5℃和2.0℃的不同 Difference between a 1.5°C and 2.0°C increase in global average temperature</vt:lpstr>
      <vt:lpstr>目录</vt:lpstr>
      <vt:lpstr>全球变暖，如暖？</vt:lpstr>
      <vt:lpstr>艾敝舍</vt:lpstr>
      <vt:lpstr>PowerPoint 演示文稿</vt:lpstr>
      <vt:lpstr>可以使用的页面如上</vt:lpstr>
      <vt:lpstr>升高1.5℃和2.0℃的差异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迈出国门，走向未来…</vt:lpstr>
      <vt:lpstr>PowerPoint 演示文稿</vt:lpstr>
      <vt:lpstr>竖排文本</vt:lpstr>
      <vt:lpstr>感谢您的聆听！ Thank you for listening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伟浩</dc:creator>
  <cp:lastModifiedBy>Vapor Hu</cp:lastModifiedBy>
  <cp:revision>1247</cp:revision>
  <cp:lastPrinted>2020-04-04T02:50:47Z</cp:lastPrinted>
  <dcterms:created xsi:type="dcterms:W3CDTF">2020-01-04T07:43:38Z</dcterms:created>
  <dcterms:modified xsi:type="dcterms:W3CDTF">2024-06-11T12:38:04Z</dcterms:modified>
</cp:coreProperties>
</file>